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notesMasterIdLst>
    <p:notesMasterId r:id="rId25"/>
  </p:notesMasterIdLst>
  <p:sldIdLst>
    <p:sldId id="256" r:id="rId4"/>
    <p:sldId id="269" r:id="rId5"/>
    <p:sldId id="268" r:id="rId6"/>
    <p:sldId id="259" r:id="rId7"/>
    <p:sldId id="260" r:id="rId8"/>
    <p:sldId id="258" r:id="rId9"/>
    <p:sldId id="264" r:id="rId10"/>
    <p:sldId id="267" r:id="rId11"/>
    <p:sldId id="265" r:id="rId12"/>
    <p:sldId id="278" r:id="rId13"/>
    <p:sldId id="257" r:id="rId14"/>
    <p:sldId id="263" r:id="rId15"/>
    <p:sldId id="271" r:id="rId16"/>
    <p:sldId id="270" r:id="rId17"/>
    <p:sldId id="274" r:id="rId18"/>
    <p:sldId id="272" r:id="rId19"/>
    <p:sldId id="273" r:id="rId20"/>
    <p:sldId id="275" r:id="rId21"/>
    <p:sldId id="276" r:id="rId22"/>
    <p:sldId id="277" r:id="rId23"/>
    <p:sldId id="261" r:id="rId24"/>
  </p:sldIdLst>
  <p:sldSz cx="9144000" cy="6858000" type="screen4x3"/>
  <p:notesSz cx="6797675" cy="9928225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sk-SK" sz="4400" b="0" strike="noStrike" spc="-1">
                <a:latin typeface="Arial"/>
              </a:rPr>
              <a:t>Kliknúť pre presun snímky</a:t>
            </a:r>
          </a:p>
        </p:txBody>
      </p:sp>
      <p:sp>
        <p:nvSpPr>
          <p:cNvPr id="128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sk-SK" sz="2000" b="0" strike="noStrike" spc="-1">
                <a:latin typeface="Arial"/>
              </a:rPr>
              <a:t>Kliknúť pre úpravu formátu poznámok</a:t>
            </a:r>
          </a:p>
        </p:txBody>
      </p:sp>
      <p:sp>
        <p:nvSpPr>
          <p:cNvPr id="129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sk-SK" sz="1400" b="0" strike="noStrike" spc="-1">
                <a:latin typeface="Times New Roman"/>
              </a:rPr>
              <a:t>&lt;hlavička&gt;</a:t>
            </a:r>
          </a:p>
        </p:txBody>
      </p:sp>
      <p:sp>
        <p:nvSpPr>
          <p:cNvPr id="130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sk-SK" sz="1400" b="0" strike="noStrike" spc="-1">
                <a:latin typeface="Times New Roman"/>
              </a:rPr>
              <a:t>&lt;dátum/čas&gt;</a:t>
            </a:r>
          </a:p>
        </p:txBody>
      </p:sp>
      <p:sp>
        <p:nvSpPr>
          <p:cNvPr id="131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sk-SK" sz="1400" b="0" strike="noStrike" spc="-1">
                <a:latin typeface="Times New Roman"/>
              </a:rPr>
              <a:t>&lt;päta&gt;</a:t>
            </a:r>
          </a:p>
        </p:txBody>
      </p:sp>
      <p:sp>
        <p:nvSpPr>
          <p:cNvPr id="132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355986F5-69BF-409C-B1EE-F698D2E090D4}" type="slidenum">
              <a:rPr lang="sk-SK" sz="1400" b="0" strike="noStrike" spc="-1">
                <a:latin typeface="Times New Roman"/>
              </a:rPr>
              <a:t>‹#›</a:t>
            </a:fld>
            <a:endParaRPr lang="sk-SK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84988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</p:sp>
      <p:sp>
        <p:nvSpPr>
          <p:cNvPr id="169" name="PlaceHolder 2"/>
          <p:cNvSpPr>
            <a:spLocks noGrp="1"/>
          </p:cNvSpPr>
          <p:nvPr>
            <p:ph type="body"/>
          </p:nvPr>
        </p:nvSpPr>
        <p:spPr>
          <a:xfrm>
            <a:off x="679320" y="4716360"/>
            <a:ext cx="5438160" cy="44665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sk-SK" sz="2000" b="0" strike="noStrike" spc="-1">
              <a:latin typeface="Arial"/>
            </a:endParaRPr>
          </a:p>
        </p:txBody>
      </p:sp>
      <p:sp>
        <p:nvSpPr>
          <p:cNvPr id="170" name="CustomShape 3"/>
          <p:cNvSpPr/>
          <p:nvPr/>
        </p:nvSpPr>
        <p:spPr>
          <a:xfrm>
            <a:off x="3849840" y="9429840"/>
            <a:ext cx="2945520" cy="496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423A84F9-A40E-4504-B55F-2FC7CD64649F}" type="slidenum">
              <a:rPr lang="sk-SK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</a:t>
            </a:fld>
            <a:endParaRPr lang="sk-SK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679320" y="4716000"/>
            <a:ext cx="5438520" cy="44668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sk-SK" sz="2000" b="0" strike="noStrike" spc="-1">
              <a:latin typeface="Arial"/>
            </a:endParaRPr>
          </a:p>
        </p:txBody>
      </p:sp>
      <p:sp>
        <p:nvSpPr>
          <p:cNvPr id="176" name="CustomShape 3"/>
          <p:cNvSpPr/>
          <p:nvPr/>
        </p:nvSpPr>
        <p:spPr>
          <a:xfrm>
            <a:off x="3849840" y="9429840"/>
            <a:ext cx="2945880" cy="496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2F35A0E2-FC90-40A8-8915-0AE42276DB6F}" type="slidenum">
              <a:rPr lang="sk-SK" sz="1200" b="0" strike="noStrike" spc="-1">
                <a:solidFill>
                  <a:srgbClr val="000000"/>
                </a:solidFill>
                <a:latin typeface="Arial"/>
                <a:ea typeface="MS PGothic"/>
              </a:rPr>
              <a:t>10</a:t>
            </a:fld>
            <a:endParaRPr lang="sk-SK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10788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679320" y="4716000"/>
            <a:ext cx="5438520" cy="44668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sk-SK" sz="2000" b="0" strike="noStrike" spc="-1">
              <a:latin typeface="Arial"/>
            </a:endParaRPr>
          </a:p>
        </p:txBody>
      </p:sp>
      <p:sp>
        <p:nvSpPr>
          <p:cNvPr id="173" name="CustomShape 3"/>
          <p:cNvSpPr/>
          <p:nvPr/>
        </p:nvSpPr>
        <p:spPr>
          <a:xfrm>
            <a:off x="3849840" y="9429840"/>
            <a:ext cx="2945880" cy="496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AF2EE4C8-C510-4A90-B2B7-360FD4675CAE}" type="slidenum">
              <a:rPr lang="sk-SK" sz="1200" b="0" strike="noStrike" spc="-1">
                <a:solidFill>
                  <a:srgbClr val="000000"/>
                </a:solidFill>
                <a:latin typeface="Arial"/>
                <a:ea typeface="MS PGothic"/>
              </a:rPr>
              <a:t>11</a:t>
            </a:fld>
            <a:endParaRPr lang="sk-SK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679320" y="4716000"/>
            <a:ext cx="5438520" cy="44668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sk-SK" sz="2000" b="0" strike="noStrike" spc="-1">
              <a:latin typeface="Arial"/>
            </a:endParaRPr>
          </a:p>
        </p:txBody>
      </p:sp>
      <p:sp>
        <p:nvSpPr>
          <p:cNvPr id="173" name="CustomShape 3"/>
          <p:cNvSpPr/>
          <p:nvPr/>
        </p:nvSpPr>
        <p:spPr>
          <a:xfrm>
            <a:off x="3849840" y="9429840"/>
            <a:ext cx="2945880" cy="496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AF2EE4C8-C510-4A90-B2B7-360FD4675CAE}" type="slidenum">
              <a:rPr lang="sk-SK" sz="1200" b="0" strike="noStrike" spc="-1">
                <a:solidFill>
                  <a:srgbClr val="000000"/>
                </a:solidFill>
                <a:latin typeface="Arial"/>
                <a:ea typeface="MS PGothic"/>
              </a:rPr>
              <a:t>12</a:t>
            </a:fld>
            <a:endParaRPr lang="sk-SK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01130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679320" y="4716000"/>
            <a:ext cx="5438520" cy="44668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sk-SK" sz="2000" b="0" strike="noStrike" spc="-1">
              <a:latin typeface="Arial"/>
            </a:endParaRPr>
          </a:p>
        </p:txBody>
      </p:sp>
      <p:sp>
        <p:nvSpPr>
          <p:cNvPr id="173" name="CustomShape 3"/>
          <p:cNvSpPr/>
          <p:nvPr/>
        </p:nvSpPr>
        <p:spPr>
          <a:xfrm>
            <a:off x="3849840" y="9429840"/>
            <a:ext cx="2945880" cy="496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AF2EE4C8-C510-4A90-B2B7-360FD4675CAE}" type="slidenum">
              <a:rPr lang="sk-SK" sz="1200" b="0" strike="noStrike" spc="-1">
                <a:solidFill>
                  <a:srgbClr val="000000"/>
                </a:solidFill>
                <a:latin typeface="Arial"/>
                <a:ea typeface="MS PGothic"/>
              </a:rPr>
              <a:t>13</a:t>
            </a:fld>
            <a:endParaRPr lang="sk-SK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04052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679320" y="4716000"/>
            <a:ext cx="5438520" cy="44668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sk-SK" sz="2000" b="0" strike="noStrike" spc="-1">
              <a:latin typeface="Arial"/>
            </a:endParaRPr>
          </a:p>
        </p:txBody>
      </p:sp>
      <p:sp>
        <p:nvSpPr>
          <p:cNvPr id="173" name="CustomShape 3"/>
          <p:cNvSpPr/>
          <p:nvPr/>
        </p:nvSpPr>
        <p:spPr>
          <a:xfrm>
            <a:off x="3849840" y="9429840"/>
            <a:ext cx="2945880" cy="496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AF2EE4C8-C510-4A90-B2B7-360FD4675CAE}" type="slidenum">
              <a:rPr lang="sk-SK" sz="1200" b="0" strike="noStrike" spc="-1">
                <a:solidFill>
                  <a:srgbClr val="000000"/>
                </a:solidFill>
                <a:latin typeface="Arial"/>
                <a:ea typeface="MS PGothic"/>
              </a:rPr>
              <a:t>14</a:t>
            </a:fld>
            <a:endParaRPr lang="sk-SK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490001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679320" y="4716000"/>
            <a:ext cx="5438520" cy="44668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sk-SK" sz="2000" b="0" strike="noStrike" spc="-1">
              <a:latin typeface="Arial"/>
            </a:endParaRPr>
          </a:p>
        </p:txBody>
      </p:sp>
      <p:sp>
        <p:nvSpPr>
          <p:cNvPr id="173" name="CustomShape 3"/>
          <p:cNvSpPr/>
          <p:nvPr/>
        </p:nvSpPr>
        <p:spPr>
          <a:xfrm>
            <a:off x="3849840" y="9429840"/>
            <a:ext cx="2945880" cy="496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AF2EE4C8-C510-4A90-B2B7-360FD4675CAE}" type="slidenum">
              <a:rPr lang="sk-SK" sz="1200" b="0" strike="noStrike" spc="-1">
                <a:solidFill>
                  <a:srgbClr val="000000"/>
                </a:solidFill>
                <a:latin typeface="Arial"/>
                <a:ea typeface="MS PGothic"/>
              </a:rPr>
              <a:t>15</a:t>
            </a:fld>
            <a:endParaRPr lang="sk-SK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83724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679320" y="4716000"/>
            <a:ext cx="5438520" cy="44668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sk-SK" sz="2000" b="0" strike="noStrike" spc="-1">
              <a:latin typeface="Arial"/>
            </a:endParaRPr>
          </a:p>
        </p:txBody>
      </p:sp>
      <p:sp>
        <p:nvSpPr>
          <p:cNvPr id="173" name="CustomShape 3"/>
          <p:cNvSpPr/>
          <p:nvPr/>
        </p:nvSpPr>
        <p:spPr>
          <a:xfrm>
            <a:off x="3849840" y="9429840"/>
            <a:ext cx="2945880" cy="496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AF2EE4C8-C510-4A90-B2B7-360FD4675CAE}" type="slidenum">
              <a:rPr lang="sk-SK" sz="1200" b="0" strike="noStrike" spc="-1">
                <a:solidFill>
                  <a:srgbClr val="000000"/>
                </a:solidFill>
                <a:latin typeface="Arial"/>
                <a:ea typeface="MS PGothic"/>
              </a:rPr>
              <a:t>16</a:t>
            </a:fld>
            <a:endParaRPr lang="sk-SK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779025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679320" y="4716000"/>
            <a:ext cx="5438520" cy="44668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sk-SK" sz="2000" b="0" strike="noStrike" spc="-1">
              <a:latin typeface="Arial"/>
            </a:endParaRPr>
          </a:p>
        </p:txBody>
      </p:sp>
      <p:sp>
        <p:nvSpPr>
          <p:cNvPr id="173" name="CustomShape 3"/>
          <p:cNvSpPr/>
          <p:nvPr/>
        </p:nvSpPr>
        <p:spPr>
          <a:xfrm>
            <a:off x="3849840" y="9429840"/>
            <a:ext cx="2945880" cy="496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AF2EE4C8-C510-4A90-B2B7-360FD4675CAE}" type="slidenum">
              <a:rPr lang="sk-SK" sz="1200" b="0" strike="noStrike" spc="-1">
                <a:solidFill>
                  <a:srgbClr val="000000"/>
                </a:solidFill>
                <a:latin typeface="Arial"/>
                <a:ea typeface="MS PGothic"/>
              </a:rPr>
              <a:t>17</a:t>
            </a:fld>
            <a:endParaRPr lang="sk-SK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11755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679320" y="4716000"/>
            <a:ext cx="5438520" cy="44668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sk-SK" sz="2000" b="0" strike="noStrike" spc="-1">
              <a:latin typeface="Arial"/>
            </a:endParaRPr>
          </a:p>
        </p:txBody>
      </p:sp>
      <p:sp>
        <p:nvSpPr>
          <p:cNvPr id="173" name="CustomShape 3"/>
          <p:cNvSpPr/>
          <p:nvPr/>
        </p:nvSpPr>
        <p:spPr>
          <a:xfrm>
            <a:off x="3849840" y="9429840"/>
            <a:ext cx="2945880" cy="496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AF2EE4C8-C510-4A90-B2B7-360FD4675CAE}" type="slidenum">
              <a:rPr lang="sk-SK" sz="1200" b="0" strike="noStrike" spc="-1">
                <a:solidFill>
                  <a:srgbClr val="000000"/>
                </a:solidFill>
                <a:latin typeface="Arial"/>
                <a:ea typeface="MS PGothic"/>
              </a:rPr>
              <a:t>18</a:t>
            </a:fld>
            <a:endParaRPr lang="sk-SK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557381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679320" y="4716000"/>
            <a:ext cx="5438520" cy="44668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sk-SK" sz="2000" b="0" strike="noStrike" spc="-1">
              <a:latin typeface="Arial"/>
            </a:endParaRPr>
          </a:p>
        </p:txBody>
      </p:sp>
      <p:sp>
        <p:nvSpPr>
          <p:cNvPr id="173" name="CustomShape 3"/>
          <p:cNvSpPr/>
          <p:nvPr/>
        </p:nvSpPr>
        <p:spPr>
          <a:xfrm>
            <a:off x="3849840" y="9429840"/>
            <a:ext cx="2945880" cy="496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AF2EE4C8-C510-4A90-B2B7-360FD4675CAE}" type="slidenum">
              <a:rPr lang="sk-SK" sz="1200" b="0" strike="noStrike" spc="-1">
                <a:solidFill>
                  <a:srgbClr val="000000"/>
                </a:solidFill>
                <a:latin typeface="Arial"/>
                <a:ea typeface="MS PGothic"/>
              </a:rPr>
              <a:t>19</a:t>
            </a:fld>
            <a:endParaRPr lang="sk-SK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2189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679320" y="4716000"/>
            <a:ext cx="5438520" cy="44668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sk-SK" sz="2000" b="0" strike="noStrike" spc="-1">
              <a:latin typeface="Arial"/>
            </a:endParaRPr>
          </a:p>
        </p:txBody>
      </p:sp>
      <p:sp>
        <p:nvSpPr>
          <p:cNvPr id="173" name="CustomShape 3"/>
          <p:cNvSpPr/>
          <p:nvPr/>
        </p:nvSpPr>
        <p:spPr>
          <a:xfrm>
            <a:off x="3849840" y="9429840"/>
            <a:ext cx="2945880" cy="496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AF2EE4C8-C510-4A90-B2B7-360FD4675CAE}" type="slidenum">
              <a:rPr lang="sk-SK" sz="1200" b="0" strike="noStrike" spc="-1">
                <a:solidFill>
                  <a:srgbClr val="000000"/>
                </a:solidFill>
                <a:latin typeface="Arial"/>
                <a:ea typeface="MS PGothic"/>
              </a:rPr>
              <a:t>2</a:t>
            </a:fld>
            <a:endParaRPr lang="sk-SK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17087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679320" y="4716000"/>
            <a:ext cx="5438520" cy="44668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sk-SK" sz="2000" b="0" strike="noStrike" spc="-1">
              <a:latin typeface="Arial"/>
            </a:endParaRPr>
          </a:p>
        </p:txBody>
      </p:sp>
      <p:sp>
        <p:nvSpPr>
          <p:cNvPr id="173" name="CustomShape 3"/>
          <p:cNvSpPr/>
          <p:nvPr/>
        </p:nvSpPr>
        <p:spPr>
          <a:xfrm>
            <a:off x="3849840" y="9429840"/>
            <a:ext cx="2945880" cy="496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AF2EE4C8-C510-4A90-B2B7-360FD4675CAE}" type="slidenum">
              <a:rPr lang="sk-SK" sz="1200" b="0" strike="noStrike" spc="-1">
                <a:solidFill>
                  <a:srgbClr val="000000"/>
                </a:solidFill>
                <a:latin typeface="Arial"/>
                <a:ea typeface="MS PGothic"/>
              </a:rPr>
              <a:t>20</a:t>
            </a:fld>
            <a:endParaRPr lang="sk-SK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26467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679320" y="4716000"/>
            <a:ext cx="5438520" cy="44668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sk-SK" sz="2000" b="0" strike="noStrike" spc="-1">
              <a:latin typeface="Arial"/>
            </a:endParaRPr>
          </a:p>
        </p:txBody>
      </p:sp>
      <p:sp>
        <p:nvSpPr>
          <p:cNvPr id="173" name="CustomShape 3"/>
          <p:cNvSpPr/>
          <p:nvPr/>
        </p:nvSpPr>
        <p:spPr>
          <a:xfrm>
            <a:off x="3849840" y="9429840"/>
            <a:ext cx="2945880" cy="496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AF2EE4C8-C510-4A90-B2B7-360FD4675CAE}" type="slidenum">
              <a:rPr lang="sk-SK" sz="1200" b="0" strike="noStrike" spc="-1">
                <a:solidFill>
                  <a:srgbClr val="000000"/>
                </a:solidFill>
                <a:latin typeface="Arial"/>
                <a:ea typeface="MS PGothic"/>
              </a:rPr>
              <a:t>3</a:t>
            </a:fld>
            <a:endParaRPr lang="sk-SK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53617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</p:sp>
      <p:sp>
        <p:nvSpPr>
          <p:cNvPr id="178" name="PlaceHolder 2"/>
          <p:cNvSpPr>
            <a:spLocks noGrp="1"/>
          </p:cNvSpPr>
          <p:nvPr>
            <p:ph type="body"/>
          </p:nvPr>
        </p:nvSpPr>
        <p:spPr>
          <a:xfrm>
            <a:off x="679320" y="4716000"/>
            <a:ext cx="5438520" cy="44668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sk-SK" sz="2000" b="0" strike="noStrike" spc="-1">
              <a:latin typeface="Arial"/>
            </a:endParaRPr>
          </a:p>
        </p:txBody>
      </p:sp>
      <p:sp>
        <p:nvSpPr>
          <p:cNvPr id="179" name="CustomShape 3"/>
          <p:cNvSpPr/>
          <p:nvPr/>
        </p:nvSpPr>
        <p:spPr>
          <a:xfrm>
            <a:off x="3849840" y="9429840"/>
            <a:ext cx="2945880" cy="496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6A4E6779-10DF-417F-A95C-4D26FDC9AA3B}" type="slidenum">
              <a:rPr lang="sk-SK" sz="1200" b="0" strike="noStrike" spc="-1">
                <a:solidFill>
                  <a:srgbClr val="000000"/>
                </a:solidFill>
                <a:latin typeface="Arial"/>
                <a:ea typeface="MS PGothic"/>
              </a:rPr>
              <a:t>4</a:t>
            </a:fld>
            <a:endParaRPr lang="sk-SK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679320" y="4716000"/>
            <a:ext cx="5438520" cy="44668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sk-SK" sz="2000" b="0" strike="noStrike" spc="-1">
              <a:latin typeface="Arial"/>
            </a:endParaRPr>
          </a:p>
        </p:txBody>
      </p:sp>
      <p:sp>
        <p:nvSpPr>
          <p:cNvPr id="182" name="CustomShape 3"/>
          <p:cNvSpPr/>
          <p:nvPr/>
        </p:nvSpPr>
        <p:spPr>
          <a:xfrm>
            <a:off x="3849840" y="9429840"/>
            <a:ext cx="2945880" cy="496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4751DEAD-9481-4D90-B0D5-8AEA7FA35B1B}" type="slidenum">
              <a:rPr lang="sk-SK" sz="1200" b="0" strike="noStrike" spc="-1">
                <a:solidFill>
                  <a:srgbClr val="000000"/>
                </a:solidFill>
                <a:latin typeface="Arial"/>
                <a:ea typeface="MS PGothic"/>
              </a:rPr>
              <a:t>5</a:t>
            </a:fld>
            <a:endParaRPr lang="sk-SK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679320" y="4716000"/>
            <a:ext cx="5438520" cy="44668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sk-SK" sz="2000" b="0" strike="noStrike" spc="-1">
              <a:latin typeface="Arial"/>
            </a:endParaRPr>
          </a:p>
        </p:txBody>
      </p:sp>
      <p:sp>
        <p:nvSpPr>
          <p:cNvPr id="176" name="CustomShape 3"/>
          <p:cNvSpPr/>
          <p:nvPr/>
        </p:nvSpPr>
        <p:spPr>
          <a:xfrm>
            <a:off x="3849840" y="9429840"/>
            <a:ext cx="2945880" cy="496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2F35A0E2-FC90-40A8-8915-0AE42276DB6F}" type="slidenum">
              <a:rPr lang="sk-SK" sz="1200" b="0" strike="noStrike" spc="-1">
                <a:solidFill>
                  <a:srgbClr val="000000"/>
                </a:solidFill>
                <a:latin typeface="Arial"/>
                <a:ea typeface="MS PGothic"/>
              </a:rPr>
              <a:t>6</a:t>
            </a:fld>
            <a:endParaRPr lang="sk-SK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18837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679320" y="4716000"/>
            <a:ext cx="5438520" cy="44668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sk-SK" sz="2000" b="0" strike="noStrike" spc="-1">
              <a:latin typeface="Arial"/>
            </a:endParaRPr>
          </a:p>
        </p:txBody>
      </p:sp>
      <p:sp>
        <p:nvSpPr>
          <p:cNvPr id="176" name="CustomShape 3"/>
          <p:cNvSpPr/>
          <p:nvPr/>
        </p:nvSpPr>
        <p:spPr>
          <a:xfrm>
            <a:off x="3849840" y="9429840"/>
            <a:ext cx="2945880" cy="496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2F35A0E2-FC90-40A8-8915-0AE42276DB6F}" type="slidenum">
              <a:rPr lang="sk-SK" sz="1200" b="0" strike="noStrike" spc="-1">
                <a:solidFill>
                  <a:srgbClr val="000000"/>
                </a:solidFill>
                <a:latin typeface="Arial"/>
                <a:ea typeface="MS PGothic"/>
              </a:rPr>
              <a:t>7</a:t>
            </a:fld>
            <a:endParaRPr lang="sk-SK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16528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679320" y="4716000"/>
            <a:ext cx="5438520" cy="44668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sk-SK" sz="2000" b="0" strike="noStrike" spc="-1">
              <a:latin typeface="Arial"/>
            </a:endParaRPr>
          </a:p>
        </p:txBody>
      </p:sp>
      <p:sp>
        <p:nvSpPr>
          <p:cNvPr id="176" name="CustomShape 3"/>
          <p:cNvSpPr/>
          <p:nvPr/>
        </p:nvSpPr>
        <p:spPr>
          <a:xfrm>
            <a:off x="3849840" y="9429840"/>
            <a:ext cx="2945880" cy="496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2F35A0E2-FC90-40A8-8915-0AE42276DB6F}" type="slidenum">
              <a:rPr lang="sk-SK" sz="1200" b="0" strike="noStrike" spc="-1">
                <a:solidFill>
                  <a:srgbClr val="000000"/>
                </a:solidFill>
                <a:latin typeface="Arial"/>
                <a:ea typeface="MS PGothic"/>
              </a:rPr>
              <a:t>8</a:t>
            </a:fld>
            <a:endParaRPr lang="sk-SK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197250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679320" y="4716000"/>
            <a:ext cx="5438520" cy="44668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sk-SK" sz="2000" b="0" strike="noStrike" spc="-1">
              <a:latin typeface="Arial"/>
            </a:endParaRPr>
          </a:p>
        </p:txBody>
      </p:sp>
      <p:sp>
        <p:nvSpPr>
          <p:cNvPr id="176" name="CustomShape 3"/>
          <p:cNvSpPr/>
          <p:nvPr/>
        </p:nvSpPr>
        <p:spPr>
          <a:xfrm>
            <a:off x="3849840" y="9429840"/>
            <a:ext cx="2945880" cy="496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2F35A0E2-FC90-40A8-8915-0AE42276DB6F}" type="slidenum">
              <a:rPr lang="sk-SK" sz="1200" b="0" strike="noStrike" spc="-1">
                <a:solidFill>
                  <a:srgbClr val="000000"/>
                </a:solidFill>
                <a:latin typeface="Arial"/>
                <a:ea typeface="MS PGothic"/>
              </a:rPr>
              <a:t>9</a:t>
            </a:fld>
            <a:endParaRPr lang="sk-SK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88019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11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119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12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125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126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sk-SK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k-SK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1"/>
          <p:cNvSpPr/>
          <p:nvPr/>
        </p:nvSpPr>
        <p:spPr>
          <a:xfrm>
            <a:off x="457200" y="6352920"/>
            <a:ext cx="8229600" cy="0"/>
          </a:xfrm>
          <a:prstGeom prst="line">
            <a:avLst/>
          </a:prstGeom>
          <a:ln w="9360" cap="rnd">
            <a:solidFill>
              <a:schemeClr val="accent2"/>
            </a:solidFill>
            <a:prstDash val="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" name="Line 2"/>
          <p:cNvSpPr/>
          <p:nvPr/>
        </p:nvSpPr>
        <p:spPr>
          <a:xfrm>
            <a:off x="457200" y="1143000"/>
            <a:ext cx="8229600" cy="0"/>
          </a:xfrm>
          <a:prstGeom prst="line">
            <a:avLst/>
          </a:prstGeom>
          <a:ln w="9360" cap="rnd">
            <a:solidFill>
              <a:schemeClr val="accent2"/>
            </a:solidFill>
            <a:prstDash val="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CustomShape 3" hidden="1"/>
          <p:cNvSpPr/>
          <p:nvPr/>
        </p:nvSpPr>
        <p:spPr>
          <a:xfrm rot="5400000">
            <a:off x="419760" y="6467400"/>
            <a:ext cx="190080" cy="11952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38100" dist="25560" dir="54000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3" name="CustomShape 4"/>
          <p:cNvSpPr/>
          <p:nvPr/>
        </p:nvSpPr>
        <p:spPr>
          <a:xfrm>
            <a:off x="905040" y="3648240"/>
            <a:ext cx="7314480" cy="1279440"/>
          </a:xfrm>
          <a:prstGeom prst="rect">
            <a:avLst/>
          </a:prstGeom>
          <a:noFill/>
          <a:ln w="6480" cap="rnd">
            <a:solidFill>
              <a:schemeClr val="accent1"/>
            </a:solidFill>
            <a:round/>
          </a:ln>
          <a:effectLst>
            <a:outerShdw blurRad="38100" dist="25560" dir="54000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" name="CustomShape 5"/>
          <p:cNvSpPr/>
          <p:nvPr/>
        </p:nvSpPr>
        <p:spPr>
          <a:xfrm>
            <a:off x="914400" y="5048280"/>
            <a:ext cx="7314480" cy="685080"/>
          </a:xfrm>
          <a:prstGeom prst="rect">
            <a:avLst/>
          </a:prstGeom>
          <a:noFill/>
          <a:ln w="6480" cap="rnd">
            <a:solidFill>
              <a:schemeClr val="accent2"/>
            </a:solidFill>
            <a:round/>
          </a:ln>
          <a:effectLst>
            <a:outerShdw blurRad="38100" dist="25560" dir="54000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" name="CustomShape 6"/>
          <p:cNvSpPr/>
          <p:nvPr/>
        </p:nvSpPr>
        <p:spPr>
          <a:xfrm>
            <a:off x="905040" y="3648240"/>
            <a:ext cx="227880" cy="1279440"/>
          </a:xfrm>
          <a:prstGeom prst="rect">
            <a:avLst/>
          </a:prstGeom>
          <a:solidFill>
            <a:schemeClr val="accent1"/>
          </a:solidFill>
          <a:ln w="6480">
            <a:noFill/>
          </a:ln>
          <a:effectLst>
            <a:outerShdw blurRad="38100" dist="25560" dir="54000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6" name="CustomShape 7"/>
          <p:cNvSpPr/>
          <p:nvPr/>
        </p:nvSpPr>
        <p:spPr>
          <a:xfrm>
            <a:off x="914400" y="5048280"/>
            <a:ext cx="227880" cy="685080"/>
          </a:xfrm>
          <a:prstGeom prst="rect">
            <a:avLst/>
          </a:prstGeom>
          <a:solidFill>
            <a:schemeClr val="accent2"/>
          </a:solidFill>
          <a:ln w="6480">
            <a:noFill/>
          </a:ln>
          <a:effectLst>
            <a:outerShdw blurRad="38100" dist="25560" dir="54000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7" name="PlaceHolder 8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8880" cy="990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sk-SK" sz="1800" b="0" strike="noStrike" spc="-1">
                <a:latin typeface="Arial"/>
              </a:rPr>
              <a:t>Kliknúť na úpravu formátu textu titulku</a:t>
            </a:r>
          </a:p>
        </p:txBody>
      </p:sp>
      <p:sp>
        <p:nvSpPr>
          <p:cNvPr id="8" name="PlaceHolder 9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3200" b="0" strike="noStrike" spc="-1">
                <a:latin typeface="Arial"/>
              </a:rPr>
              <a:t>Kliknúť na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sk-SK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2400" b="0" strike="noStrike" spc="-1">
                <a:latin typeface="Arial"/>
              </a:rPr>
              <a:t>Tretia úroveň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sk-SK" sz="2000" b="0" strike="noStrike" spc="-1">
                <a:latin typeface="Arial"/>
              </a:rPr>
              <a:t>Štvrtá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2000" b="0" strike="noStrike" spc="-1">
                <a:latin typeface="Arial"/>
              </a:rPr>
              <a:t>Piata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2000" b="0" strike="noStrike" spc="-1">
                <a:latin typeface="Arial"/>
              </a:rPr>
              <a:t>Šiesta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2000" b="0" strike="noStrike" spc="-1">
                <a:latin typeface="Arial"/>
              </a:rPr>
              <a:t>Siedma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Bildobjekt 6"/>
          <p:cNvPicPr/>
          <p:nvPr/>
        </p:nvPicPr>
        <p:blipFill>
          <a:blip r:embed="rId14"/>
          <a:srcRect t="8661" r="23682"/>
          <a:stretch/>
        </p:blipFill>
        <p:spPr>
          <a:xfrm>
            <a:off x="6715080" y="-11160"/>
            <a:ext cx="2439720" cy="1128240"/>
          </a:xfrm>
          <a:prstGeom prst="rect">
            <a:avLst/>
          </a:prstGeom>
          <a:ln>
            <a:noFill/>
          </a:ln>
        </p:spPr>
      </p:pic>
      <p:pic>
        <p:nvPicPr>
          <p:cNvPr id="46" name="Bildobjekt 7"/>
          <p:cNvPicPr/>
          <p:nvPr/>
        </p:nvPicPr>
        <p:blipFill>
          <a:blip r:embed="rId15"/>
          <a:srcRect b="9580"/>
          <a:stretch/>
        </p:blipFill>
        <p:spPr>
          <a:xfrm>
            <a:off x="457200" y="5751360"/>
            <a:ext cx="3484080" cy="1117440"/>
          </a:xfrm>
          <a:prstGeom prst="rect">
            <a:avLst/>
          </a:prstGeom>
          <a:ln>
            <a:noFill/>
          </a:ln>
        </p:spPr>
      </p:pic>
      <p:sp>
        <p:nvSpPr>
          <p:cNvPr id="47" name="Line 1"/>
          <p:cNvSpPr/>
          <p:nvPr/>
        </p:nvSpPr>
        <p:spPr>
          <a:xfrm>
            <a:off x="411120" y="731880"/>
            <a:ext cx="5973840" cy="1440"/>
          </a:xfrm>
          <a:prstGeom prst="line">
            <a:avLst/>
          </a:prstGeom>
          <a:ln w="6480" cap="sq">
            <a:solidFill>
              <a:srgbClr val="004493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8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sk-SK" sz="4400" b="0" strike="noStrike" spc="-1">
                <a:latin typeface="Arial"/>
              </a:rPr>
              <a:t>Kliknúť na úpravu formátu textu titulku</a:t>
            </a: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3200" b="0" strike="noStrike" spc="-1">
                <a:latin typeface="Arial"/>
              </a:rPr>
              <a:t>Kliknúť na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sk-SK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2400" b="0" strike="noStrike" spc="-1">
                <a:latin typeface="Arial"/>
              </a:rPr>
              <a:t>Tretia úroveň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sk-SK" sz="2000" b="0" strike="noStrike" spc="-1">
                <a:latin typeface="Arial"/>
              </a:rPr>
              <a:t>Štvrtá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2000" b="0" strike="noStrike" spc="-1">
                <a:latin typeface="Arial"/>
              </a:rPr>
              <a:t>Piata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2000" b="0" strike="noStrike" spc="-1">
                <a:latin typeface="Arial"/>
              </a:rPr>
              <a:t>Šiesta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2000" b="0" strike="noStrike" spc="-1">
                <a:latin typeface="Arial"/>
              </a:rPr>
              <a:t>Siedma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Line 1"/>
          <p:cNvSpPr/>
          <p:nvPr/>
        </p:nvSpPr>
        <p:spPr>
          <a:xfrm>
            <a:off x="457200" y="6352920"/>
            <a:ext cx="8229600" cy="0"/>
          </a:xfrm>
          <a:prstGeom prst="line">
            <a:avLst/>
          </a:prstGeom>
          <a:ln w="9360" cap="rnd">
            <a:solidFill>
              <a:schemeClr val="accent2"/>
            </a:solidFill>
            <a:prstDash val="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7" name="Line 2"/>
          <p:cNvSpPr/>
          <p:nvPr/>
        </p:nvSpPr>
        <p:spPr>
          <a:xfrm>
            <a:off x="457200" y="1143000"/>
            <a:ext cx="8229600" cy="0"/>
          </a:xfrm>
          <a:prstGeom prst="line">
            <a:avLst/>
          </a:prstGeom>
          <a:ln w="9360" cap="rnd">
            <a:solidFill>
              <a:schemeClr val="accent2"/>
            </a:solidFill>
            <a:prstDash val="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8" name="CustomShape 3"/>
          <p:cNvSpPr/>
          <p:nvPr/>
        </p:nvSpPr>
        <p:spPr>
          <a:xfrm rot="5400000">
            <a:off x="419760" y="6467400"/>
            <a:ext cx="190080" cy="11952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38100" dist="25560" dir="54000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89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sk-SK" sz="4400" b="0" strike="noStrike" spc="-1">
                <a:latin typeface="Arial"/>
              </a:rPr>
              <a:t>Kliknúť na úpravu formátu textu titulku</a:t>
            </a:r>
          </a:p>
        </p:txBody>
      </p:sp>
      <p:sp>
        <p:nvSpPr>
          <p:cNvPr id="90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3200" b="0" strike="noStrike" spc="-1">
                <a:latin typeface="Arial"/>
              </a:rPr>
              <a:t>Kliknúť na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sk-SK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2400" b="0" strike="noStrike" spc="-1">
                <a:latin typeface="Arial"/>
              </a:rPr>
              <a:t>Tretia úroveň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sk-SK" sz="2000" b="0" strike="noStrike" spc="-1">
                <a:latin typeface="Arial"/>
              </a:rPr>
              <a:t>Štvrtá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2000" b="0" strike="noStrike" spc="-1">
                <a:latin typeface="Arial"/>
              </a:rPr>
              <a:t>Piata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2000" b="0" strike="noStrike" spc="-1">
                <a:latin typeface="Arial"/>
              </a:rPr>
              <a:t>Šiesta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2000" b="0" strike="noStrike" spc="-1">
                <a:latin typeface="Arial"/>
              </a:rPr>
              <a:t>Siedma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gle/DKMFV3XX8KEsy8T77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gle/XJFi52bjqbz8Cnhz5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4.png"/><Relationship Id="rId5" Type="http://schemas.microsoft.com/office/2007/relationships/hdphoto" Target="../media/hdphoto2.wdp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knowledgesociety.danube-region.eu/pa7-as-a-leader-of-the-mrs-task-force-on-digital-educatio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CustomShape 1"/>
          <p:cNvSpPr/>
          <p:nvPr/>
        </p:nvSpPr>
        <p:spPr>
          <a:xfrm>
            <a:off x="1164960" y="3656813"/>
            <a:ext cx="6918480" cy="131057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1371600" indent="-1371600" algn="just">
              <a:lnSpc>
                <a:spcPct val="115000"/>
              </a:lnSpc>
              <a:spcAft>
                <a:spcPts val="1000"/>
              </a:spcAft>
            </a:pPr>
            <a:r>
              <a:rPr lang="en-GB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State of the art of the Survey on H2020 (non)participation - DR</a:t>
            </a:r>
            <a:endParaRPr lang="sk-SK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GB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State of the art of the MRSs Survey on Remote schooling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sk-SK" b="1" strike="noStrike" spc="-1" dirty="0">
                <a:solidFill>
                  <a:srgbClr val="808080"/>
                </a:solidFill>
                <a:latin typeface="Gill Sans MT"/>
                <a:ea typeface="DejaVu Sans"/>
              </a:rPr>
              <a:t>X</a:t>
            </a:r>
            <a:r>
              <a:rPr lang="en-US" b="1" strike="noStrike" spc="-1" dirty="0">
                <a:solidFill>
                  <a:srgbClr val="808080"/>
                </a:solidFill>
                <a:latin typeface="Gill Sans MT"/>
                <a:ea typeface="DejaVu Sans"/>
              </a:rPr>
              <a:t>X</a:t>
            </a:r>
            <a:r>
              <a:rPr lang="sk-SK" b="1" strike="noStrike" spc="-1" dirty="0">
                <a:solidFill>
                  <a:srgbClr val="808080"/>
                </a:solidFill>
                <a:latin typeface="Gill Sans MT"/>
                <a:ea typeface="DejaVu Sans"/>
              </a:rPr>
              <a:t> PA7 </a:t>
            </a:r>
            <a:r>
              <a:rPr lang="sk-SK" b="1" strike="noStrike" spc="-1" dirty="0" err="1">
                <a:solidFill>
                  <a:srgbClr val="808080"/>
                </a:solidFill>
                <a:latin typeface="Gill Sans MT"/>
                <a:ea typeface="DejaVu Sans"/>
              </a:rPr>
              <a:t>Steering</a:t>
            </a:r>
            <a:r>
              <a:rPr lang="sk-SK" b="1" strike="noStrike" spc="-1" dirty="0">
                <a:solidFill>
                  <a:srgbClr val="808080"/>
                </a:solidFill>
                <a:latin typeface="Gill Sans MT"/>
                <a:ea typeface="DejaVu Sans"/>
              </a:rPr>
              <a:t> Group </a:t>
            </a:r>
            <a:r>
              <a:rPr lang="sk-SK" b="1" strike="noStrike" spc="-1" dirty="0" err="1">
                <a:solidFill>
                  <a:srgbClr val="808080"/>
                </a:solidFill>
                <a:latin typeface="Gill Sans MT"/>
                <a:ea typeface="DejaVu Sans"/>
              </a:rPr>
              <a:t>Meeting</a:t>
            </a:r>
            <a:endParaRPr lang="sk-SK" b="0" strike="noStrike" spc="-1" dirty="0">
              <a:latin typeface="Arial"/>
            </a:endParaRPr>
          </a:p>
        </p:txBody>
      </p:sp>
      <p:pic>
        <p:nvPicPr>
          <p:cNvPr id="134" name="Obrázok 8"/>
          <p:cNvPicPr/>
          <p:nvPr/>
        </p:nvPicPr>
        <p:blipFill>
          <a:blip r:embed="rId3"/>
          <a:srcRect l="23900" t="11299" r="58423" b="79379"/>
          <a:stretch/>
        </p:blipFill>
        <p:spPr>
          <a:xfrm>
            <a:off x="25200" y="6047280"/>
            <a:ext cx="1809720" cy="549360"/>
          </a:xfrm>
          <a:prstGeom prst="rect">
            <a:avLst/>
          </a:prstGeom>
          <a:ln>
            <a:noFill/>
          </a:ln>
        </p:spPr>
      </p:pic>
      <p:pic>
        <p:nvPicPr>
          <p:cNvPr id="135" name="Picture 2" descr="Image result for danube transnational programme"/>
          <p:cNvPicPr/>
          <p:nvPr/>
        </p:nvPicPr>
        <p:blipFill>
          <a:blip r:embed="rId4"/>
          <a:stretch/>
        </p:blipFill>
        <p:spPr>
          <a:xfrm>
            <a:off x="2145960" y="5956920"/>
            <a:ext cx="2060280" cy="619920"/>
          </a:xfrm>
          <a:prstGeom prst="rect">
            <a:avLst/>
          </a:prstGeom>
          <a:ln>
            <a:noFill/>
          </a:ln>
        </p:spPr>
      </p:pic>
      <p:pic>
        <p:nvPicPr>
          <p:cNvPr id="136" name="Picture 2" descr="News"/>
          <p:cNvPicPr/>
          <p:nvPr/>
        </p:nvPicPr>
        <p:blipFill>
          <a:blip r:embed="rId5"/>
          <a:srcRect b="3029"/>
          <a:stretch/>
        </p:blipFill>
        <p:spPr>
          <a:xfrm>
            <a:off x="-7200" y="0"/>
            <a:ext cx="9084240" cy="3588840"/>
          </a:xfrm>
          <a:prstGeom prst="rect">
            <a:avLst/>
          </a:prstGeom>
          <a:ln>
            <a:noFill/>
          </a:ln>
        </p:spPr>
      </p:pic>
      <p:pic>
        <p:nvPicPr>
          <p:cNvPr id="137" name="Picture 4" descr="University of Belgrade"/>
          <p:cNvPicPr/>
          <p:nvPr/>
        </p:nvPicPr>
        <p:blipFill>
          <a:blip r:embed="rId6"/>
          <a:stretch/>
        </p:blipFill>
        <p:spPr>
          <a:xfrm>
            <a:off x="6012000" y="6032520"/>
            <a:ext cx="1813320" cy="544320"/>
          </a:xfrm>
          <a:prstGeom prst="rect">
            <a:avLst/>
          </a:prstGeom>
          <a:ln>
            <a:noFill/>
          </a:ln>
        </p:spPr>
      </p:pic>
      <p:pic>
        <p:nvPicPr>
          <p:cNvPr id="138" name="Picture 6" descr="VÃ½sledok vyhÄ¾adÃ¡vania obrÃ¡zkov pre dopyt eu flag ipa partner"/>
          <p:cNvPicPr/>
          <p:nvPr/>
        </p:nvPicPr>
        <p:blipFill>
          <a:blip r:embed="rId7"/>
          <a:stretch/>
        </p:blipFill>
        <p:spPr>
          <a:xfrm>
            <a:off x="4699440" y="5805360"/>
            <a:ext cx="871560" cy="791280"/>
          </a:xfrm>
          <a:prstGeom prst="rect">
            <a:avLst/>
          </a:prstGeom>
          <a:ln>
            <a:noFill/>
          </a:ln>
        </p:spPr>
      </p:pic>
      <p:sp>
        <p:nvSpPr>
          <p:cNvPr id="139" name="CustomShape 2"/>
          <p:cNvSpPr/>
          <p:nvPr/>
        </p:nvSpPr>
        <p:spPr>
          <a:xfrm>
            <a:off x="1164960" y="5178960"/>
            <a:ext cx="7128000" cy="409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b="1" strike="noStrike" spc="-1" dirty="0">
                <a:solidFill>
                  <a:srgbClr val="808080"/>
                </a:solidFill>
                <a:latin typeface="Bookman Old Style"/>
              </a:rPr>
              <a:t>9</a:t>
            </a:r>
            <a:r>
              <a:rPr lang="sk-SK" sz="2000" b="1" strike="noStrike" spc="-1" dirty="0">
                <a:solidFill>
                  <a:srgbClr val="808080"/>
                </a:solidFill>
                <a:latin typeface="Bookman Old Style"/>
              </a:rPr>
              <a:t> </a:t>
            </a:r>
            <a:r>
              <a:rPr lang="en-US" sz="2000" b="1" strike="noStrike" spc="-1" dirty="0">
                <a:solidFill>
                  <a:srgbClr val="808080"/>
                </a:solidFill>
                <a:latin typeface="Bookman Old Style"/>
              </a:rPr>
              <a:t>November</a:t>
            </a:r>
            <a:r>
              <a:rPr lang="sk-SK" sz="2000" b="1" strike="noStrike" spc="-1" dirty="0">
                <a:solidFill>
                  <a:srgbClr val="808080"/>
                </a:solidFill>
                <a:latin typeface="Bookman Old Style"/>
              </a:rPr>
              <a:t> 2020                           Online</a:t>
            </a:r>
            <a:endParaRPr lang="sk-SK" sz="2000" b="0" strike="noStrike" spc="-1" dirty="0">
              <a:latin typeface="Arial"/>
            </a:endParaRPr>
          </a:p>
        </p:txBody>
      </p:sp>
      <p:pic>
        <p:nvPicPr>
          <p:cNvPr id="140" name="Picture 2" descr="CVTI SR &gt; Pre médiá"/>
          <p:cNvPicPr/>
          <p:nvPr/>
        </p:nvPicPr>
        <p:blipFill>
          <a:blip r:embed="rId8"/>
          <a:stretch/>
        </p:blipFill>
        <p:spPr>
          <a:xfrm>
            <a:off x="8172360" y="5778360"/>
            <a:ext cx="907200" cy="908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CustomShape 1"/>
          <p:cNvSpPr/>
          <p:nvPr/>
        </p:nvSpPr>
        <p:spPr>
          <a:xfrm>
            <a:off x="360360" y="360360"/>
            <a:ext cx="602892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  <a:spcBef>
                <a:spcPts val="298"/>
              </a:spcBef>
            </a:pPr>
            <a:r>
              <a:rPr lang="sk-SK" sz="1200" b="1" strike="noStrike" spc="-1">
                <a:solidFill>
                  <a:srgbClr val="004493"/>
                </a:solidFill>
                <a:latin typeface="Trebuchet MS"/>
              </a:rPr>
              <a:t>MRS response to economic challenges: mobilizing and building support measures</a:t>
            </a:r>
            <a:endParaRPr lang="sk-SK" sz="1200" b="0" strike="noStrike" spc="-1">
              <a:latin typeface="Arial"/>
            </a:endParaRPr>
          </a:p>
        </p:txBody>
      </p:sp>
      <p:sp>
        <p:nvSpPr>
          <p:cNvPr id="146" name="CustomShape 2"/>
          <p:cNvSpPr/>
          <p:nvPr/>
        </p:nvSpPr>
        <p:spPr>
          <a:xfrm>
            <a:off x="251520" y="819524"/>
            <a:ext cx="8537040" cy="370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en-US" b="1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Preliminary results (EUSDR)</a:t>
            </a:r>
            <a:endParaRPr lang="sk-SK" b="0" strike="noStrike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pic>
        <p:nvPicPr>
          <p:cNvPr id="5" name="Obrázok 4">
            <a:extLst>
              <a:ext uri="{FF2B5EF4-FFF2-40B4-BE49-F238E27FC236}">
                <a16:creationId xmlns:a16="http://schemas.microsoft.com/office/drawing/2014/main" id="{E5A27574-7A8E-4CD5-8ADA-BB3F702052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163" t="22001" r="27951" b="41600"/>
          <a:stretch/>
        </p:blipFill>
        <p:spPr>
          <a:xfrm>
            <a:off x="9533" y="1190324"/>
            <a:ext cx="4104456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Obrázok 6">
            <a:extLst>
              <a:ext uri="{FF2B5EF4-FFF2-40B4-BE49-F238E27FC236}">
                <a16:creationId xmlns:a16="http://schemas.microsoft.com/office/drawing/2014/main" id="{A02E1442-191D-41D3-8089-B983329CC98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588" t="35506" r="28738" b="43000"/>
          <a:stretch/>
        </p:blipFill>
        <p:spPr>
          <a:xfrm>
            <a:off x="110835" y="2539630"/>
            <a:ext cx="4176464" cy="11055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Obrázok 8">
            <a:extLst>
              <a:ext uri="{FF2B5EF4-FFF2-40B4-BE49-F238E27FC236}">
                <a16:creationId xmlns:a16="http://schemas.microsoft.com/office/drawing/2014/main" id="{702751A6-5548-4A7D-9075-52FB6239A15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588" t="36067" r="28738" b="38800"/>
          <a:stretch/>
        </p:blipFill>
        <p:spPr>
          <a:xfrm>
            <a:off x="251520" y="3072123"/>
            <a:ext cx="4176464" cy="12927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Obrázok 12">
            <a:extLst>
              <a:ext uri="{FF2B5EF4-FFF2-40B4-BE49-F238E27FC236}">
                <a16:creationId xmlns:a16="http://schemas.microsoft.com/office/drawing/2014/main" id="{A4A19E25-9AD0-45C7-9C51-D745D3FD9B1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6375" t="22001" r="28738" b="38925"/>
          <a:stretch/>
        </p:blipFill>
        <p:spPr>
          <a:xfrm>
            <a:off x="4271104" y="1154205"/>
            <a:ext cx="4104456" cy="20097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Obrázok 14">
            <a:extLst>
              <a:ext uri="{FF2B5EF4-FFF2-40B4-BE49-F238E27FC236}">
                <a16:creationId xmlns:a16="http://schemas.microsoft.com/office/drawing/2014/main" id="{F1890BD5-0811-4E4F-B801-C5BC458B9FD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7163" t="34298" r="27951" b="38800"/>
          <a:stretch/>
        </p:blipFill>
        <p:spPr>
          <a:xfrm>
            <a:off x="4378256" y="2387952"/>
            <a:ext cx="4326537" cy="14585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Obrázok 18">
            <a:extLst>
              <a:ext uri="{FF2B5EF4-FFF2-40B4-BE49-F238E27FC236}">
                <a16:creationId xmlns:a16="http://schemas.microsoft.com/office/drawing/2014/main" id="{3107F044-FB55-4827-983C-89DE7B60420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7163" t="35852" r="27951" b="41600"/>
          <a:stretch/>
        </p:blipFill>
        <p:spPr>
          <a:xfrm>
            <a:off x="380695" y="3686241"/>
            <a:ext cx="4104456" cy="11597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Obrázok 20">
            <a:extLst>
              <a:ext uri="{FF2B5EF4-FFF2-40B4-BE49-F238E27FC236}">
                <a16:creationId xmlns:a16="http://schemas.microsoft.com/office/drawing/2014/main" id="{EA8D1909-B787-4CEB-B8A6-C2975A2E3EE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9525" t="51467" r="26375" b="23400"/>
          <a:stretch/>
        </p:blipFill>
        <p:spPr>
          <a:xfrm>
            <a:off x="557537" y="4217416"/>
            <a:ext cx="4395715" cy="1409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Obrázok 10">
            <a:extLst>
              <a:ext uri="{FF2B5EF4-FFF2-40B4-BE49-F238E27FC236}">
                <a16:creationId xmlns:a16="http://schemas.microsoft.com/office/drawing/2014/main" id="{89D686FA-5F1F-417E-B9FF-A7B50AC199EA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7279" t="35985" r="29821" b="44761"/>
          <a:stretch/>
        </p:blipFill>
        <p:spPr>
          <a:xfrm>
            <a:off x="666555" y="5221449"/>
            <a:ext cx="5777653" cy="14585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Obrázok 16">
            <a:extLst>
              <a:ext uri="{FF2B5EF4-FFF2-40B4-BE49-F238E27FC236}">
                <a16:creationId xmlns:a16="http://schemas.microsoft.com/office/drawing/2014/main" id="{5ADF4CC5-C783-4182-9916-8408F9275ACC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7951" t="33891" r="32499" b="41600"/>
          <a:stretch/>
        </p:blipFill>
        <p:spPr>
          <a:xfrm>
            <a:off x="4627714" y="3184529"/>
            <a:ext cx="4184231" cy="14585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Obrázok 22">
            <a:extLst>
              <a:ext uri="{FF2B5EF4-FFF2-40B4-BE49-F238E27FC236}">
                <a16:creationId xmlns:a16="http://schemas.microsoft.com/office/drawing/2014/main" id="{6C127140-223E-4238-B635-E87BB91E304A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31888" t="54202" r="28413" b="21478"/>
          <a:stretch/>
        </p:blipFill>
        <p:spPr>
          <a:xfrm>
            <a:off x="4716017" y="4508760"/>
            <a:ext cx="4427984" cy="15258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Obrázok 24">
            <a:extLst>
              <a:ext uri="{FF2B5EF4-FFF2-40B4-BE49-F238E27FC236}">
                <a16:creationId xmlns:a16="http://schemas.microsoft.com/office/drawing/2014/main" id="{F1F9CAB8-7F80-4582-9760-E6A074C5B91E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30313" t="52057" r="27943" b="24595"/>
          <a:stretch/>
        </p:blipFill>
        <p:spPr>
          <a:xfrm>
            <a:off x="4860033" y="5271694"/>
            <a:ext cx="4427984" cy="15258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27029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>
            <a:extLst>
              <a:ext uri="{FF2B5EF4-FFF2-40B4-BE49-F238E27FC236}">
                <a16:creationId xmlns:a16="http://schemas.microsoft.com/office/drawing/2014/main" id="{B660758B-5DDE-47FA-BB8F-8E7A3321B5D8}"/>
              </a:ext>
            </a:extLst>
          </p:cNvPr>
          <p:cNvSpPr/>
          <p:nvPr/>
        </p:nvSpPr>
        <p:spPr>
          <a:xfrm>
            <a:off x="251520" y="548680"/>
            <a:ext cx="6408712" cy="2880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439E8A55-8ACA-458B-9568-7D772E03BB81}"/>
              </a:ext>
            </a:extLst>
          </p:cNvPr>
          <p:cNvSpPr txBox="1"/>
          <p:nvPr/>
        </p:nvSpPr>
        <p:spPr>
          <a:xfrm>
            <a:off x="467544" y="2178069"/>
            <a:ext cx="853244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Survey on (non)participation of DR researchers in H2020 (and other EU research </a:t>
            </a:r>
            <a:r>
              <a:rPr lang="en-US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programmes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applicants, potential applicants, participants, policy makers</a:t>
            </a:r>
            <a:endParaRPr lang="sk-SK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orizon 2020 | The EU Framework Programme for Research and Innovation">
            <a:extLst>
              <a:ext uri="{FF2B5EF4-FFF2-40B4-BE49-F238E27FC236}">
                <a16:creationId xmlns:a16="http://schemas.microsoft.com/office/drawing/2014/main" id="{AE950D23-06BE-4E8A-94A3-E091867590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5" r="18815" b="3129"/>
          <a:stretch/>
        </p:blipFill>
        <p:spPr bwMode="auto">
          <a:xfrm>
            <a:off x="5528257" y="4054678"/>
            <a:ext cx="3471727" cy="2712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ustomShape 3"/>
          <p:cNvSpPr/>
          <p:nvPr/>
        </p:nvSpPr>
        <p:spPr>
          <a:xfrm>
            <a:off x="395536" y="332656"/>
            <a:ext cx="6515896" cy="542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  <a:spcBef>
                <a:spcPts val="298"/>
              </a:spcBef>
            </a:pPr>
            <a:r>
              <a:rPr lang="en-US" sz="1600" b="1" strike="noStrike" spc="-1" dirty="0">
                <a:solidFill>
                  <a:srgbClr val="004493"/>
                </a:solidFill>
                <a:latin typeface="Trebuchet MS"/>
              </a:rPr>
              <a:t>Survey on H2020 (participants/applicants/policy level)</a:t>
            </a:r>
            <a:endParaRPr lang="sk-SK" sz="1600" b="0" strike="noStrike" spc="-1" dirty="0">
              <a:latin typeface="Arial"/>
            </a:endParaRPr>
          </a:p>
        </p:txBody>
      </p:sp>
      <p:sp>
        <p:nvSpPr>
          <p:cNvPr id="2" name="CustomShape 2">
            <a:extLst>
              <a:ext uri="{FF2B5EF4-FFF2-40B4-BE49-F238E27FC236}">
                <a16:creationId xmlns:a16="http://schemas.microsoft.com/office/drawing/2014/main" id="{F5472228-3B74-40DF-B2F8-87596DAAAF82}"/>
              </a:ext>
            </a:extLst>
          </p:cNvPr>
          <p:cNvSpPr/>
          <p:nvPr/>
        </p:nvSpPr>
        <p:spPr>
          <a:xfrm>
            <a:off x="249240" y="864664"/>
            <a:ext cx="864552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PA7 initiative (2020) </a:t>
            </a:r>
            <a:endParaRPr lang="sk-SK" sz="2000" b="0" strike="noStrike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sp>
        <p:nvSpPr>
          <p:cNvPr id="4" name="CustomShape 3">
            <a:extLst>
              <a:ext uri="{FF2B5EF4-FFF2-40B4-BE49-F238E27FC236}">
                <a16:creationId xmlns:a16="http://schemas.microsoft.com/office/drawing/2014/main" id="{F65FF38D-DA16-49C0-89A9-4F725DE49309}"/>
              </a:ext>
            </a:extLst>
          </p:cNvPr>
          <p:cNvSpPr/>
          <p:nvPr/>
        </p:nvSpPr>
        <p:spPr>
          <a:xfrm>
            <a:off x="215516" y="1320104"/>
            <a:ext cx="8712968" cy="523222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95500"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/>
              <a:t>DRRIF study + Study on PA7 targets fulfillment (2019) – presented at the last SG meeting in June; i.e. </a:t>
            </a:r>
            <a:r>
              <a:rPr lang="en-US" i="1" dirty="0"/>
              <a:t>Evaluation of the knowledge society in the Danube region (2010 – 2018) 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sz="1500" i="1" dirty="0"/>
              <a:t>all SG members approached during summer for support (contact persons for dissemination)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sz="1500" i="1" dirty="0"/>
              <a:t>all NCs and their teams informed about the surveys and asked for support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sz="1500" i="1" dirty="0"/>
              <a:t>DSP and DRC asked for support with dissemination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sz="1500" i="1" dirty="0"/>
              <a:t>all H2020 from the region approached, SC PC delegates, RWP members and DR research attaches approached; PACs from non-EU countries approached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sz="1500" i="1" dirty="0"/>
              <a:t>information shared via PA7 social media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i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spcBef>
                <a:spcPts val="349"/>
              </a:spcBef>
            </a:pPr>
            <a:endParaRPr lang="sk-SK" dirty="0"/>
          </a:p>
          <a:p>
            <a:pPr marL="342900" indent="-342900">
              <a:lnSpc>
                <a:spcPct val="100000"/>
              </a:lnSpc>
              <a:spcBef>
                <a:spcPts val="349"/>
              </a:spcBef>
              <a:buFont typeface="Arial" panose="020B0604020202020204" pitchFamily="34" charset="0"/>
              <a:buChar char="•"/>
            </a:pPr>
            <a:endParaRPr lang="sk-SK" b="0" strike="noStrike" spc="-1" dirty="0">
              <a:latin typeface="Arial"/>
            </a:endParaRPr>
          </a:p>
        </p:txBody>
      </p:sp>
      <p:pic>
        <p:nvPicPr>
          <p:cNvPr id="9" name="Obrázok 8">
            <a:extLst>
              <a:ext uri="{FF2B5EF4-FFF2-40B4-BE49-F238E27FC236}">
                <a16:creationId xmlns:a16="http://schemas.microsoft.com/office/drawing/2014/main" id="{DD8A7DAC-A892-413B-BF80-42E25E69A9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509" t="45029" r="30814" b="22000"/>
          <a:stretch/>
        </p:blipFill>
        <p:spPr>
          <a:xfrm>
            <a:off x="1187624" y="3521190"/>
            <a:ext cx="7138830" cy="333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0302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ustomShape 3"/>
          <p:cNvSpPr/>
          <p:nvPr/>
        </p:nvSpPr>
        <p:spPr>
          <a:xfrm>
            <a:off x="395536" y="332656"/>
            <a:ext cx="6515896" cy="542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  <a:spcBef>
                <a:spcPts val="298"/>
              </a:spcBef>
            </a:pPr>
            <a:r>
              <a:rPr lang="en-US" sz="1600" b="1" strike="noStrike" spc="-1" dirty="0">
                <a:solidFill>
                  <a:srgbClr val="004493"/>
                </a:solidFill>
                <a:latin typeface="Trebuchet MS"/>
              </a:rPr>
              <a:t>Survey on H2020 (participants/applicants/policy level)</a:t>
            </a:r>
            <a:endParaRPr lang="sk-SK" sz="1600" b="0" strike="noStrike" spc="-1" dirty="0">
              <a:latin typeface="Arial"/>
            </a:endParaRPr>
          </a:p>
        </p:txBody>
      </p:sp>
      <p:sp>
        <p:nvSpPr>
          <p:cNvPr id="2" name="CustomShape 2">
            <a:extLst>
              <a:ext uri="{FF2B5EF4-FFF2-40B4-BE49-F238E27FC236}">
                <a16:creationId xmlns:a16="http://schemas.microsoft.com/office/drawing/2014/main" id="{D17E0F29-5A9E-4600-8AFF-BC70540C01F0}"/>
              </a:ext>
            </a:extLst>
          </p:cNvPr>
          <p:cNvSpPr/>
          <p:nvPr/>
        </p:nvSpPr>
        <p:spPr>
          <a:xfrm>
            <a:off x="251520" y="912240"/>
            <a:ext cx="864552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A) Survey for participants</a:t>
            </a:r>
            <a:endParaRPr lang="sk-SK" sz="2000" b="0" strike="noStrike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sp>
        <p:nvSpPr>
          <p:cNvPr id="4" name="CustomShape 3">
            <a:extLst>
              <a:ext uri="{FF2B5EF4-FFF2-40B4-BE49-F238E27FC236}">
                <a16:creationId xmlns:a16="http://schemas.microsoft.com/office/drawing/2014/main" id="{EFA88193-D46C-4992-800F-96EFF381751B}"/>
              </a:ext>
            </a:extLst>
          </p:cNvPr>
          <p:cNvSpPr/>
          <p:nvPr/>
        </p:nvSpPr>
        <p:spPr>
          <a:xfrm>
            <a:off x="215516" y="1412776"/>
            <a:ext cx="8712968" cy="544522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88000" lnSpcReduction="10000"/>
          </a:bodyPr>
          <a:lstStyle/>
          <a:p>
            <a:pPr algn="just"/>
            <a:r>
              <a:rPr lang="en-US" b="1" i="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The objective </a:t>
            </a:r>
            <a:r>
              <a:rPr lang="en-US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of the questionnaire </a:t>
            </a:r>
            <a:r>
              <a:rPr lang="en-US" b="1" i="0" dirty="0">
                <a:solidFill>
                  <a:schemeClr val="tx2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</a:rPr>
              <a:t>is to determine the motives and barriers of the researchers from the Danube </a:t>
            </a:r>
            <a:r>
              <a:rPr lang="en-US" b="1" i="0" dirty="0" err="1">
                <a:solidFill>
                  <a:schemeClr val="tx2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</a:rPr>
              <a:t>macroregion</a:t>
            </a:r>
            <a:r>
              <a:rPr lang="en-US" b="1" i="0" dirty="0">
                <a:solidFill>
                  <a:schemeClr val="tx2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</a:rPr>
              <a:t> to their participation or non-participation in the Horizon 2020 program.</a:t>
            </a:r>
          </a:p>
          <a:p>
            <a:pPr algn="just"/>
            <a:endParaRPr lang="en-US" b="0" i="0" dirty="0">
              <a:solidFill>
                <a:schemeClr val="tx2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en-US" b="0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As many Danube </a:t>
            </a:r>
            <a:r>
              <a:rPr lang="en-US" b="0" i="0" dirty="0" err="1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macroregion</a:t>
            </a:r>
            <a:r>
              <a:rPr lang="en-US" b="0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 researchers still experience </a:t>
            </a:r>
            <a:r>
              <a:rPr lang="en-US" b="1" i="0" dirty="0">
                <a:solidFill>
                  <a:schemeClr val="tx2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</a:rPr>
              <a:t>difficulties in participating in high-level research cooperation in Europe </a:t>
            </a:r>
            <a:r>
              <a:rPr lang="en-US" b="0" i="0" dirty="0">
                <a:solidFill>
                  <a:schemeClr val="tx2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</a:rPr>
              <a:t>and in </a:t>
            </a:r>
            <a:r>
              <a:rPr lang="en-US" b="1" i="0" dirty="0">
                <a:solidFill>
                  <a:schemeClr val="tx2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</a:rPr>
              <a:t>receiving funding</a:t>
            </a:r>
            <a:r>
              <a:rPr lang="en-US" b="0" i="0" dirty="0">
                <a:solidFill>
                  <a:schemeClr val="tx2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</a:rPr>
              <a:t> </a:t>
            </a:r>
            <a:r>
              <a:rPr lang="en-US" b="0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from the current EU Framework </a:t>
            </a:r>
            <a:r>
              <a:rPr lang="en-US" b="0" i="0" dirty="0" err="1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Programme</a:t>
            </a:r>
            <a:r>
              <a:rPr lang="en-US" b="0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 for Research and Innovation “Horizon 2020”.  There is a </a:t>
            </a:r>
            <a:r>
              <a:rPr lang="en-US" b="1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research and innovation divide within Europe </a:t>
            </a:r>
            <a:r>
              <a:rPr lang="en-US" b="0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and it cuts right through the Danube Region.</a:t>
            </a:r>
          </a:p>
          <a:p>
            <a:pPr algn="just"/>
            <a:endParaRPr lang="en-US" b="0" i="0" dirty="0">
              <a:solidFill>
                <a:schemeClr val="tx2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en-US" b="1" i="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Our major aim</a:t>
            </a:r>
            <a:r>
              <a:rPr lang="en-US" b="0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 is therefore to support the development of research capacities to overcome this divide between up- and downstream countries. Only a comprehensive approach will help us to </a:t>
            </a:r>
            <a:r>
              <a:rPr lang="en-US" b="1" i="0" dirty="0">
                <a:solidFill>
                  <a:schemeClr val="tx2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</a:rPr>
              <a:t>better </a:t>
            </a:r>
            <a:r>
              <a:rPr lang="en-US" b="1" i="0" dirty="0" err="1">
                <a:solidFill>
                  <a:schemeClr val="tx2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</a:rPr>
              <a:t>analyse</a:t>
            </a:r>
            <a:r>
              <a:rPr lang="en-US" b="1" i="0" dirty="0">
                <a:solidFill>
                  <a:schemeClr val="tx2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</a:rPr>
              <a:t> the situation</a:t>
            </a:r>
            <a:r>
              <a:rPr lang="en-US" b="0" i="0" dirty="0">
                <a:solidFill>
                  <a:schemeClr val="tx2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</a:rPr>
              <a:t>, </a:t>
            </a:r>
            <a:r>
              <a:rPr lang="en-US" b="1" i="0" dirty="0">
                <a:solidFill>
                  <a:schemeClr val="tx2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</a:rPr>
              <a:t>create new networks and opportunities for regional collaboration and discuss measures for improvement.</a:t>
            </a:r>
          </a:p>
          <a:p>
            <a:pPr algn="just"/>
            <a:endParaRPr lang="en-US" b="0" i="0" dirty="0">
              <a:solidFill>
                <a:schemeClr val="tx2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en-US" b="0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Therefore, we believe that with your help we will be able to approach a wide range of participants, whose answers will help us better </a:t>
            </a:r>
            <a:r>
              <a:rPr lang="en-US" b="1" i="0" dirty="0">
                <a:solidFill>
                  <a:schemeClr val="tx2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</a:rPr>
              <a:t>understand the differences in national support mechanisms and formulate suggestions for improving the performance on macroregional level in the upcoming Horizon Europe </a:t>
            </a:r>
            <a:r>
              <a:rPr lang="en-US" b="1" i="0" dirty="0" err="1">
                <a:solidFill>
                  <a:schemeClr val="tx2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</a:rPr>
              <a:t>Programme</a:t>
            </a:r>
            <a:r>
              <a:rPr lang="en-US" b="1" i="0" dirty="0">
                <a:solidFill>
                  <a:schemeClr val="tx2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</a:rPr>
              <a:t>.</a:t>
            </a:r>
          </a:p>
          <a:p>
            <a:pPr algn="just"/>
            <a:endParaRPr lang="en-US" b="1" i="0" dirty="0">
              <a:solidFill>
                <a:schemeClr val="tx2"/>
              </a:solidFill>
              <a:effectLst/>
              <a:highlight>
                <a:srgbClr val="FFFF00"/>
              </a:highlight>
              <a:latin typeface="Calibri" panose="020F0502020204030204" pitchFamily="34" charset="0"/>
            </a:endParaRPr>
          </a:p>
          <a:p>
            <a:pPr algn="just"/>
            <a:r>
              <a:rPr lang="en-US" sz="1800" b="1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The questionnaire is available on the following link: </a:t>
            </a:r>
            <a:r>
              <a:rPr lang="en-US" sz="1800" b="1" i="0" dirty="0">
                <a:solidFill>
                  <a:schemeClr val="tx2"/>
                </a:solidFill>
                <a:effectLst/>
                <a:latin typeface="Calibri" panose="020F0502020204030204" pitchFamily="34" charset="0"/>
                <a:hlinkClick r:id="rId3"/>
              </a:rPr>
              <a:t>https://forms.gle/DKMFV3XX8KEsy8T77 </a:t>
            </a:r>
            <a:r>
              <a:rPr lang="en-US" sz="1800" b="1" dirty="0">
                <a:solidFill>
                  <a:schemeClr val="tx2"/>
                </a:solidFill>
                <a:highlight>
                  <a:srgbClr val="FFFF00"/>
                </a:highlight>
                <a:latin typeface="Calibri" panose="020F0502020204030204" pitchFamily="34" charset="0"/>
                <a:hlinkClick r:id="rId3"/>
              </a:rPr>
              <a:t>  </a:t>
            </a:r>
            <a:endParaRPr lang="en-US" b="1" i="0" dirty="0">
              <a:solidFill>
                <a:schemeClr val="tx2"/>
              </a:solidFill>
              <a:effectLst/>
              <a:highlight>
                <a:srgbClr val="FFFF00"/>
              </a:highlight>
              <a:latin typeface="Calibri" panose="020F0502020204030204" pitchFamily="34" charset="0"/>
            </a:endParaRPr>
          </a:p>
          <a:p>
            <a:pPr algn="just"/>
            <a:b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</a:br>
            <a:endParaRPr lang="en-US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b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</a:br>
            <a:endParaRPr lang="en-US" i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spcBef>
                <a:spcPts val="349"/>
              </a:spcBef>
            </a:pPr>
            <a:endParaRPr lang="sk-SK" dirty="0"/>
          </a:p>
          <a:p>
            <a:pPr marL="342900" indent="-342900">
              <a:lnSpc>
                <a:spcPct val="100000"/>
              </a:lnSpc>
              <a:spcBef>
                <a:spcPts val="349"/>
              </a:spcBef>
              <a:buFont typeface="Arial" panose="020B0604020202020204" pitchFamily="34" charset="0"/>
              <a:buChar char="•"/>
            </a:pPr>
            <a:endParaRPr lang="sk-SK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5830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ustomShape 3"/>
          <p:cNvSpPr/>
          <p:nvPr/>
        </p:nvSpPr>
        <p:spPr>
          <a:xfrm>
            <a:off x="395536" y="332656"/>
            <a:ext cx="6515896" cy="542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  <a:spcBef>
                <a:spcPts val="298"/>
              </a:spcBef>
            </a:pPr>
            <a:r>
              <a:rPr lang="en-US" sz="1600" b="1" strike="noStrike" spc="-1" dirty="0">
                <a:solidFill>
                  <a:srgbClr val="004493"/>
                </a:solidFill>
                <a:latin typeface="Trebuchet MS"/>
              </a:rPr>
              <a:t>Survey on H2020 (participants/applicants/policy level)</a:t>
            </a:r>
            <a:endParaRPr lang="sk-SK" sz="1600" b="0" strike="noStrike" spc="-1" dirty="0">
              <a:latin typeface="Arial"/>
            </a:endParaRPr>
          </a:p>
        </p:txBody>
      </p:sp>
      <p:sp>
        <p:nvSpPr>
          <p:cNvPr id="2" name="CustomShape 2">
            <a:extLst>
              <a:ext uri="{FF2B5EF4-FFF2-40B4-BE49-F238E27FC236}">
                <a16:creationId xmlns:a16="http://schemas.microsoft.com/office/drawing/2014/main" id="{11F32FAC-02E1-4A7B-BAE0-731A27E18B55}"/>
              </a:ext>
            </a:extLst>
          </p:cNvPr>
          <p:cNvSpPr/>
          <p:nvPr/>
        </p:nvSpPr>
        <p:spPr>
          <a:xfrm>
            <a:off x="251520" y="912240"/>
            <a:ext cx="864552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b="1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B) Survey for policy representatives</a:t>
            </a:r>
            <a:endParaRPr lang="sk-SK" sz="2000" b="0" strike="noStrike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sp>
        <p:nvSpPr>
          <p:cNvPr id="4" name="CustomShape 3">
            <a:extLst>
              <a:ext uri="{FF2B5EF4-FFF2-40B4-BE49-F238E27FC236}">
                <a16:creationId xmlns:a16="http://schemas.microsoft.com/office/drawing/2014/main" id="{135B0CA0-9CE8-48F2-95C2-50EF314217E6}"/>
              </a:ext>
            </a:extLst>
          </p:cNvPr>
          <p:cNvSpPr/>
          <p:nvPr/>
        </p:nvSpPr>
        <p:spPr>
          <a:xfrm>
            <a:off x="215516" y="1412776"/>
            <a:ext cx="8712968" cy="523222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95500"/>
          </a:bodyPr>
          <a:lstStyle/>
          <a:p>
            <a:pPr algn="just">
              <a:spcAft>
                <a:spcPts val="0"/>
              </a:spcAft>
            </a:pPr>
            <a:r>
              <a:rPr lang="en-US" sz="1800" b="1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The objective </a:t>
            </a:r>
            <a:r>
              <a:rPr lang="en-US" sz="1800" b="0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of this questionnaire is to determine the strengths and gaps in terms of (non)participation of researchers from particular countries in Horizon 2020 and other European grant schemes. </a:t>
            </a:r>
          </a:p>
          <a:p>
            <a:pPr algn="just">
              <a:spcAft>
                <a:spcPts val="0"/>
              </a:spcAft>
            </a:pPr>
            <a:endParaRPr lang="en-US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en-US" sz="1800" b="1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The result </a:t>
            </a:r>
            <a:r>
              <a:rPr lang="en-US" sz="1800" b="0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of this survey </a:t>
            </a:r>
            <a:r>
              <a:rPr lang="en-US" sz="1800" b="0" i="0" dirty="0">
                <a:solidFill>
                  <a:schemeClr val="tx2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</a:rPr>
              <a:t>should provide us with answers on both strengths in the national management of the </a:t>
            </a:r>
            <a:r>
              <a:rPr lang="en-US" sz="1800" b="0" i="0" dirty="0" err="1">
                <a:solidFill>
                  <a:schemeClr val="tx2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</a:rPr>
              <a:t>programme</a:t>
            </a:r>
            <a:r>
              <a:rPr lang="en-US" sz="1800" b="0" i="0" dirty="0">
                <a:solidFill>
                  <a:schemeClr val="tx2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</a:rPr>
              <a:t>, as well as gaps, in terms of missed opportunities, policy shortcomings, national/regional support mechanisms for applicants, etc.</a:t>
            </a:r>
          </a:p>
          <a:p>
            <a:pPr algn="l">
              <a:spcAft>
                <a:spcPts val="0"/>
              </a:spcAft>
            </a:pPr>
            <a:r>
              <a:rPr lang="en-US" sz="1800" b="0" i="0" dirty="0">
                <a:solidFill>
                  <a:schemeClr val="tx2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</a:rPr>
              <a:t> </a:t>
            </a:r>
          </a:p>
          <a:p>
            <a:pPr algn="l">
              <a:spcAft>
                <a:spcPts val="0"/>
              </a:spcAft>
            </a:pPr>
            <a:r>
              <a:rPr lang="en-US" sz="1800" b="1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The questionnaire is available on the following link: </a:t>
            </a:r>
            <a:r>
              <a:rPr lang="en-US" sz="1800" b="1" i="0" dirty="0">
                <a:solidFill>
                  <a:srgbClr val="1F4E79"/>
                </a:solidFill>
                <a:effectLst/>
                <a:latin typeface="Calibri" panose="020F0502020204030204" pitchFamily="34" charset="0"/>
                <a:hlinkClick r:id="rId3"/>
              </a:rPr>
              <a:t>https://forms.gle/XJFi52bjqbz8Cnhz5</a:t>
            </a:r>
            <a:r>
              <a:rPr lang="en-US" sz="1800" b="1" i="0" dirty="0">
                <a:solidFill>
                  <a:srgbClr val="1F4E79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pPr algn="l">
              <a:spcAft>
                <a:spcPts val="0"/>
              </a:spcAft>
            </a:pPr>
            <a:endParaRPr lang="en-US" b="1" dirty="0">
              <a:solidFill>
                <a:srgbClr val="1F4E79"/>
              </a:solidFill>
              <a:latin typeface="Calibri" panose="020F050202020403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sz="1800" b="1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Deadline to receive answers for both questionnaires was set to </a:t>
            </a:r>
            <a:r>
              <a:rPr lang="en-US" sz="2100" b="1" i="0" dirty="0"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15 November 2020.</a:t>
            </a:r>
            <a:endParaRPr lang="en-US" sz="2100" b="0" i="0" dirty="0"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i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spcBef>
                <a:spcPts val="349"/>
              </a:spcBef>
            </a:pPr>
            <a:endParaRPr lang="sk-SK" dirty="0"/>
          </a:p>
          <a:p>
            <a:pPr marL="342900" indent="-342900">
              <a:lnSpc>
                <a:spcPct val="100000"/>
              </a:lnSpc>
              <a:spcBef>
                <a:spcPts val="349"/>
              </a:spcBef>
              <a:buFont typeface="Arial" panose="020B0604020202020204" pitchFamily="34" charset="0"/>
              <a:buChar char="•"/>
            </a:pPr>
            <a:endParaRPr lang="sk-SK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26256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ustomShape 3"/>
          <p:cNvSpPr/>
          <p:nvPr/>
        </p:nvSpPr>
        <p:spPr>
          <a:xfrm>
            <a:off x="395536" y="332656"/>
            <a:ext cx="6515896" cy="542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  <a:spcBef>
                <a:spcPts val="298"/>
              </a:spcBef>
            </a:pPr>
            <a:r>
              <a:rPr lang="en-US" sz="1600" b="1" strike="noStrike" spc="-1" dirty="0">
                <a:solidFill>
                  <a:srgbClr val="004493"/>
                </a:solidFill>
                <a:latin typeface="Trebuchet MS"/>
              </a:rPr>
              <a:t>Survey on H2020 (participants/applicants/policy level)</a:t>
            </a:r>
            <a:endParaRPr lang="sk-SK" sz="1600" b="0" strike="noStrike" spc="-1" dirty="0">
              <a:latin typeface="Arial"/>
            </a:endParaRPr>
          </a:p>
        </p:txBody>
      </p:sp>
      <p:sp>
        <p:nvSpPr>
          <p:cNvPr id="2" name="CustomShape 2">
            <a:extLst>
              <a:ext uri="{FF2B5EF4-FFF2-40B4-BE49-F238E27FC236}">
                <a16:creationId xmlns:a16="http://schemas.microsoft.com/office/drawing/2014/main" id="{D69FCE89-FB52-4E8C-9777-F16A3746CA73}"/>
              </a:ext>
            </a:extLst>
          </p:cNvPr>
          <p:cNvSpPr/>
          <p:nvPr/>
        </p:nvSpPr>
        <p:spPr>
          <a:xfrm>
            <a:off x="251520" y="912240"/>
            <a:ext cx="864552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b="1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Preliminary results – participants (1)</a:t>
            </a:r>
            <a:endParaRPr lang="sk-SK" sz="2000" b="0" strike="noStrike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sp>
        <p:nvSpPr>
          <p:cNvPr id="4" name="CustomShape 3">
            <a:extLst>
              <a:ext uri="{FF2B5EF4-FFF2-40B4-BE49-F238E27FC236}">
                <a16:creationId xmlns:a16="http://schemas.microsoft.com/office/drawing/2014/main" id="{B6A27D35-7805-4CE8-9226-0023BB43248A}"/>
              </a:ext>
            </a:extLst>
          </p:cNvPr>
          <p:cNvSpPr/>
          <p:nvPr/>
        </p:nvSpPr>
        <p:spPr>
          <a:xfrm>
            <a:off x="215516" y="1412776"/>
            <a:ext cx="8712968" cy="523222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95500"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i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spcBef>
                <a:spcPts val="349"/>
              </a:spcBef>
            </a:pPr>
            <a:endParaRPr lang="sk-SK" dirty="0"/>
          </a:p>
          <a:p>
            <a:pPr marL="342900" indent="-342900">
              <a:lnSpc>
                <a:spcPct val="100000"/>
              </a:lnSpc>
              <a:spcBef>
                <a:spcPts val="349"/>
              </a:spcBef>
              <a:buFont typeface="Arial" panose="020B0604020202020204" pitchFamily="34" charset="0"/>
              <a:buChar char="•"/>
            </a:pPr>
            <a:endParaRPr lang="sk-SK" b="0" strike="noStrike" spc="-1" dirty="0">
              <a:latin typeface="Arial"/>
            </a:endParaRPr>
          </a:p>
        </p:txBody>
      </p:sp>
      <p:pic>
        <p:nvPicPr>
          <p:cNvPr id="7" name="Obrázok 6">
            <a:extLst>
              <a:ext uri="{FF2B5EF4-FFF2-40B4-BE49-F238E27FC236}">
                <a16:creationId xmlns:a16="http://schemas.microsoft.com/office/drawing/2014/main" id="{ECFB1368-4943-492E-AAAD-BCD41020809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919" t="41601" r="30707" b="29001"/>
          <a:stretch/>
        </p:blipFill>
        <p:spPr>
          <a:xfrm>
            <a:off x="395536" y="1646802"/>
            <a:ext cx="8486657" cy="356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6014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ustomShape 3"/>
          <p:cNvSpPr/>
          <p:nvPr/>
        </p:nvSpPr>
        <p:spPr>
          <a:xfrm>
            <a:off x="395536" y="332656"/>
            <a:ext cx="6515896" cy="542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  <a:spcBef>
                <a:spcPts val="298"/>
              </a:spcBef>
            </a:pPr>
            <a:r>
              <a:rPr lang="en-US" sz="1600" b="1" strike="noStrike" spc="-1" dirty="0">
                <a:solidFill>
                  <a:srgbClr val="004493"/>
                </a:solidFill>
                <a:latin typeface="Trebuchet MS"/>
              </a:rPr>
              <a:t>Survey on H2020 (participants/applicants/policy level)</a:t>
            </a:r>
            <a:endParaRPr lang="sk-SK" sz="1600" b="0" strike="noStrike" spc="-1" dirty="0">
              <a:latin typeface="Arial"/>
            </a:endParaRPr>
          </a:p>
        </p:txBody>
      </p:sp>
      <p:sp>
        <p:nvSpPr>
          <p:cNvPr id="2" name="CustomShape 2">
            <a:extLst>
              <a:ext uri="{FF2B5EF4-FFF2-40B4-BE49-F238E27FC236}">
                <a16:creationId xmlns:a16="http://schemas.microsoft.com/office/drawing/2014/main" id="{D69FCE89-FB52-4E8C-9777-F16A3746CA73}"/>
              </a:ext>
            </a:extLst>
          </p:cNvPr>
          <p:cNvSpPr/>
          <p:nvPr/>
        </p:nvSpPr>
        <p:spPr>
          <a:xfrm>
            <a:off x="251520" y="912240"/>
            <a:ext cx="864552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b="1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Preliminary results – participants (2)</a:t>
            </a:r>
            <a:endParaRPr lang="sk-SK" sz="2000" b="0" strike="noStrike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sp>
        <p:nvSpPr>
          <p:cNvPr id="4" name="CustomShape 3">
            <a:extLst>
              <a:ext uri="{FF2B5EF4-FFF2-40B4-BE49-F238E27FC236}">
                <a16:creationId xmlns:a16="http://schemas.microsoft.com/office/drawing/2014/main" id="{B6A27D35-7805-4CE8-9226-0023BB43248A}"/>
              </a:ext>
            </a:extLst>
          </p:cNvPr>
          <p:cNvSpPr/>
          <p:nvPr/>
        </p:nvSpPr>
        <p:spPr>
          <a:xfrm>
            <a:off x="215516" y="1412776"/>
            <a:ext cx="8712968" cy="523222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95500"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i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spcBef>
                <a:spcPts val="349"/>
              </a:spcBef>
            </a:pPr>
            <a:endParaRPr lang="sk-SK" dirty="0"/>
          </a:p>
          <a:p>
            <a:pPr marL="342900" indent="-342900">
              <a:lnSpc>
                <a:spcPct val="100000"/>
              </a:lnSpc>
              <a:spcBef>
                <a:spcPts val="349"/>
              </a:spcBef>
              <a:buFont typeface="Arial" panose="020B0604020202020204" pitchFamily="34" charset="0"/>
              <a:buChar char="•"/>
            </a:pPr>
            <a:endParaRPr lang="sk-SK" b="0" strike="noStrike" spc="-1" dirty="0">
              <a:latin typeface="Arial"/>
            </a:endParaRPr>
          </a:p>
        </p:txBody>
      </p:sp>
      <p:pic>
        <p:nvPicPr>
          <p:cNvPr id="9" name="Obrázok 8">
            <a:extLst>
              <a:ext uri="{FF2B5EF4-FFF2-40B4-BE49-F238E27FC236}">
                <a16:creationId xmlns:a16="http://schemas.microsoft.com/office/drawing/2014/main" id="{316CF8F6-7AFB-49AE-BF9F-839F398A1C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525" t="31535" r="31101" b="37401"/>
          <a:stretch/>
        </p:blipFill>
        <p:spPr>
          <a:xfrm>
            <a:off x="18142" y="1772816"/>
            <a:ext cx="8878898" cy="3940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1833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ustomShape 3"/>
          <p:cNvSpPr/>
          <p:nvPr/>
        </p:nvSpPr>
        <p:spPr>
          <a:xfrm>
            <a:off x="395536" y="332656"/>
            <a:ext cx="6515896" cy="542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  <a:spcBef>
                <a:spcPts val="298"/>
              </a:spcBef>
            </a:pPr>
            <a:r>
              <a:rPr lang="en-US" sz="1600" b="1" strike="noStrike" spc="-1" dirty="0">
                <a:solidFill>
                  <a:srgbClr val="004493"/>
                </a:solidFill>
                <a:latin typeface="Trebuchet MS"/>
              </a:rPr>
              <a:t>Survey on H2020 (participants/applicants/policy level)</a:t>
            </a:r>
            <a:endParaRPr lang="sk-SK" sz="1600" b="0" strike="noStrike" spc="-1" dirty="0">
              <a:latin typeface="Arial"/>
            </a:endParaRPr>
          </a:p>
        </p:txBody>
      </p:sp>
      <p:pic>
        <p:nvPicPr>
          <p:cNvPr id="3" name="Obrázok 2">
            <a:extLst>
              <a:ext uri="{FF2B5EF4-FFF2-40B4-BE49-F238E27FC236}">
                <a16:creationId xmlns:a16="http://schemas.microsoft.com/office/drawing/2014/main" id="{6C2AE952-857E-43D3-B255-BC0A2BCAC6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395" t="41183" r="32675" b="30400"/>
          <a:stretch/>
        </p:blipFill>
        <p:spPr>
          <a:xfrm>
            <a:off x="683568" y="1772816"/>
            <a:ext cx="8151802" cy="3528392"/>
          </a:xfrm>
          <a:prstGeom prst="rect">
            <a:avLst/>
          </a:prstGeom>
        </p:spPr>
      </p:pic>
      <p:sp>
        <p:nvSpPr>
          <p:cNvPr id="4" name="CustomShape 2">
            <a:extLst>
              <a:ext uri="{FF2B5EF4-FFF2-40B4-BE49-F238E27FC236}">
                <a16:creationId xmlns:a16="http://schemas.microsoft.com/office/drawing/2014/main" id="{4DF2FDCD-9D63-4E03-A56A-61C70A9AD0A1}"/>
              </a:ext>
            </a:extLst>
          </p:cNvPr>
          <p:cNvSpPr/>
          <p:nvPr/>
        </p:nvSpPr>
        <p:spPr>
          <a:xfrm>
            <a:off x="251520" y="912240"/>
            <a:ext cx="864552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b="1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Preliminary results – participants (3)</a:t>
            </a:r>
            <a:endParaRPr lang="sk-SK" sz="2000" b="0" strike="noStrike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782440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ustomShape 3"/>
          <p:cNvSpPr/>
          <p:nvPr/>
        </p:nvSpPr>
        <p:spPr>
          <a:xfrm>
            <a:off x="395536" y="332656"/>
            <a:ext cx="6515896" cy="542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  <a:spcBef>
                <a:spcPts val="298"/>
              </a:spcBef>
            </a:pPr>
            <a:r>
              <a:rPr lang="en-US" sz="1600" b="1" strike="noStrike" spc="-1" dirty="0">
                <a:solidFill>
                  <a:srgbClr val="004493"/>
                </a:solidFill>
                <a:latin typeface="Trebuchet MS"/>
              </a:rPr>
              <a:t>Survey on H2020 (participants/applicants/policy level)</a:t>
            </a:r>
            <a:endParaRPr lang="sk-SK" sz="1600" b="0" strike="noStrike" spc="-1" dirty="0">
              <a:latin typeface="Arial"/>
            </a:endParaRPr>
          </a:p>
        </p:txBody>
      </p:sp>
      <p:sp>
        <p:nvSpPr>
          <p:cNvPr id="4" name="CustomShape 2">
            <a:extLst>
              <a:ext uri="{FF2B5EF4-FFF2-40B4-BE49-F238E27FC236}">
                <a16:creationId xmlns:a16="http://schemas.microsoft.com/office/drawing/2014/main" id="{4DF2FDCD-9D63-4E03-A56A-61C70A9AD0A1}"/>
              </a:ext>
            </a:extLst>
          </p:cNvPr>
          <p:cNvSpPr/>
          <p:nvPr/>
        </p:nvSpPr>
        <p:spPr>
          <a:xfrm>
            <a:off x="251520" y="912240"/>
            <a:ext cx="864552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b="1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Preliminary results – participants (4)</a:t>
            </a:r>
            <a:endParaRPr lang="sk-SK" sz="2000" b="0" strike="noStrike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pic>
        <p:nvPicPr>
          <p:cNvPr id="5" name="Obrázok 4">
            <a:extLst>
              <a:ext uri="{FF2B5EF4-FFF2-40B4-BE49-F238E27FC236}">
                <a16:creationId xmlns:a16="http://schemas.microsoft.com/office/drawing/2014/main" id="{522681DA-BF14-4B46-9F07-9B11691599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313" t="48599" r="32676" b="23401"/>
          <a:stretch/>
        </p:blipFill>
        <p:spPr>
          <a:xfrm>
            <a:off x="827584" y="1628800"/>
            <a:ext cx="6624736" cy="281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6615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ustomShape 3"/>
          <p:cNvSpPr/>
          <p:nvPr/>
        </p:nvSpPr>
        <p:spPr>
          <a:xfrm>
            <a:off x="395536" y="332656"/>
            <a:ext cx="6515896" cy="542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  <a:spcBef>
                <a:spcPts val="298"/>
              </a:spcBef>
            </a:pPr>
            <a:r>
              <a:rPr lang="en-US" sz="1600" b="1" strike="noStrike" spc="-1" dirty="0">
                <a:solidFill>
                  <a:srgbClr val="004493"/>
                </a:solidFill>
                <a:latin typeface="Trebuchet MS"/>
              </a:rPr>
              <a:t>Survey on H2020 (participants/applicants/policy level)</a:t>
            </a:r>
            <a:endParaRPr lang="sk-SK" sz="1600" b="0" strike="noStrike" spc="-1" dirty="0">
              <a:latin typeface="Arial"/>
            </a:endParaRPr>
          </a:p>
        </p:txBody>
      </p:sp>
      <p:sp>
        <p:nvSpPr>
          <p:cNvPr id="4" name="CustomShape 2">
            <a:extLst>
              <a:ext uri="{FF2B5EF4-FFF2-40B4-BE49-F238E27FC236}">
                <a16:creationId xmlns:a16="http://schemas.microsoft.com/office/drawing/2014/main" id="{4DF2FDCD-9D63-4E03-A56A-61C70A9AD0A1}"/>
              </a:ext>
            </a:extLst>
          </p:cNvPr>
          <p:cNvSpPr/>
          <p:nvPr/>
        </p:nvSpPr>
        <p:spPr>
          <a:xfrm>
            <a:off x="251520" y="912240"/>
            <a:ext cx="864552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b="1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Preliminary results – participants (5)</a:t>
            </a:r>
            <a:endParaRPr lang="sk-SK" sz="2000" b="0" strike="noStrike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pic>
        <p:nvPicPr>
          <p:cNvPr id="3" name="Obrázok 2">
            <a:extLst>
              <a:ext uri="{FF2B5EF4-FFF2-40B4-BE49-F238E27FC236}">
                <a16:creationId xmlns:a16="http://schemas.microsoft.com/office/drawing/2014/main" id="{F937D89E-70C1-48A0-B6A5-BEDC07F004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313" t="30401" r="30313" b="22000"/>
          <a:stretch/>
        </p:blipFill>
        <p:spPr>
          <a:xfrm>
            <a:off x="1115616" y="1628800"/>
            <a:ext cx="7128792" cy="4847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011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>
            <a:extLst>
              <a:ext uri="{FF2B5EF4-FFF2-40B4-BE49-F238E27FC236}">
                <a16:creationId xmlns:a16="http://schemas.microsoft.com/office/drawing/2014/main" id="{B660758B-5DDE-47FA-BB8F-8E7A3321B5D8}"/>
              </a:ext>
            </a:extLst>
          </p:cNvPr>
          <p:cNvSpPr/>
          <p:nvPr/>
        </p:nvSpPr>
        <p:spPr>
          <a:xfrm>
            <a:off x="251520" y="548680"/>
            <a:ext cx="6408712" cy="2880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3" name="BlokTextu 2">
            <a:extLst>
              <a:ext uri="{FF2B5EF4-FFF2-40B4-BE49-F238E27FC236}">
                <a16:creationId xmlns:a16="http://schemas.microsoft.com/office/drawing/2014/main" id="{6F6B0246-FFBA-4779-A440-DD9A99C55056}"/>
              </a:ext>
            </a:extLst>
          </p:cNvPr>
          <p:cNvSpPr txBox="1"/>
          <p:nvPr/>
        </p:nvSpPr>
        <p:spPr>
          <a:xfrm>
            <a:off x="827584" y="2492896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Survey for all MRSs – Remote schooling </a:t>
            </a:r>
          </a:p>
          <a:p>
            <a:r>
              <a:rPr lang="en-US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finding and sharing good practices</a:t>
            </a:r>
            <a:endParaRPr lang="sk-SK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E-learning tanácsadás - KM EXPERT">
            <a:extLst>
              <a:ext uri="{FF2B5EF4-FFF2-40B4-BE49-F238E27FC236}">
                <a16:creationId xmlns:a16="http://schemas.microsoft.com/office/drawing/2014/main" id="{11250B54-AD1F-461D-B415-CB8D3FF629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858002"/>
            <a:ext cx="2329938" cy="2815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41495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ustomShape 3"/>
          <p:cNvSpPr/>
          <p:nvPr/>
        </p:nvSpPr>
        <p:spPr>
          <a:xfrm>
            <a:off x="395536" y="332656"/>
            <a:ext cx="6515896" cy="542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  <a:spcBef>
                <a:spcPts val="298"/>
              </a:spcBef>
            </a:pPr>
            <a:r>
              <a:rPr lang="en-US" sz="1600" b="1" strike="noStrike" spc="-1" dirty="0">
                <a:solidFill>
                  <a:srgbClr val="004493"/>
                </a:solidFill>
                <a:latin typeface="Trebuchet MS"/>
              </a:rPr>
              <a:t>Survey on H2020 (participants/applicants/policy level)</a:t>
            </a:r>
            <a:endParaRPr lang="sk-SK" sz="1600" b="0" strike="noStrike" spc="-1" dirty="0">
              <a:latin typeface="Arial"/>
            </a:endParaRPr>
          </a:p>
        </p:txBody>
      </p:sp>
      <p:sp>
        <p:nvSpPr>
          <p:cNvPr id="4" name="CustomShape 2">
            <a:extLst>
              <a:ext uri="{FF2B5EF4-FFF2-40B4-BE49-F238E27FC236}">
                <a16:creationId xmlns:a16="http://schemas.microsoft.com/office/drawing/2014/main" id="{4DF2FDCD-9D63-4E03-A56A-61C70A9AD0A1}"/>
              </a:ext>
            </a:extLst>
          </p:cNvPr>
          <p:cNvSpPr/>
          <p:nvPr/>
        </p:nvSpPr>
        <p:spPr>
          <a:xfrm>
            <a:off x="251520" y="912240"/>
            <a:ext cx="864552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b="1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Preliminary results – </a:t>
            </a:r>
            <a:r>
              <a:rPr lang="en-US" sz="2000" b="1" u="sng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policy representatives </a:t>
            </a:r>
            <a:endParaRPr lang="sk-SK" sz="2000" b="0" u="sng" strike="noStrike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pic>
        <p:nvPicPr>
          <p:cNvPr id="5" name="Obrázok 4">
            <a:extLst>
              <a:ext uri="{FF2B5EF4-FFF2-40B4-BE49-F238E27FC236}">
                <a16:creationId xmlns:a16="http://schemas.microsoft.com/office/drawing/2014/main" id="{97C29625-42A7-40D9-AC5A-D0916E4827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226" t="16401" r="24181" b="3801"/>
          <a:stretch/>
        </p:blipFill>
        <p:spPr>
          <a:xfrm>
            <a:off x="1259632" y="1326862"/>
            <a:ext cx="6480720" cy="5531138"/>
          </a:xfrm>
          <a:prstGeom prst="rect">
            <a:avLst/>
          </a:prstGeom>
        </p:spPr>
      </p:pic>
      <p:sp>
        <p:nvSpPr>
          <p:cNvPr id="6" name="Ovál 5">
            <a:extLst>
              <a:ext uri="{FF2B5EF4-FFF2-40B4-BE49-F238E27FC236}">
                <a16:creationId xmlns:a16="http://schemas.microsoft.com/office/drawing/2014/main" id="{2FD1AE61-3732-48D1-A96F-EC3820592425}"/>
              </a:ext>
            </a:extLst>
          </p:cNvPr>
          <p:cNvSpPr/>
          <p:nvPr/>
        </p:nvSpPr>
        <p:spPr>
          <a:xfrm>
            <a:off x="1619672" y="1772816"/>
            <a:ext cx="2232248" cy="576064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8433951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CustomShape 1"/>
          <p:cNvSpPr/>
          <p:nvPr/>
        </p:nvSpPr>
        <p:spPr>
          <a:xfrm>
            <a:off x="310680" y="6258240"/>
            <a:ext cx="8496360" cy="57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5" name="CustomShape 2"/>
          <p:cNvSpPr/>
          <p:nvPr/>
        </p:nvSpPr>
        <p:spPr>
          <a:xfrm>
            <a:off x="337320" y="1681560"/>
            <a:ext cx="8819640" cy="2009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  <a:spcBef>
                <a:spcPts val="601"/>
              </a:spcBef>
            </a:pPr>
            <a:endParaRPr lang="sk-SK" sz="18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</a:pPr>
            <a:endParaRPr lang="sk-SK" sz="18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</a:pPr>
            <a:r>
              <a:rPr lang="sk-SK" sz="2400" b="0" strike="noStrike" spc="-1">
                <a:solidFill>
                  <a:srgbClr val="0070C0"/>
                </a:solidFill>
                <a:latin typeface="Gill Sans MT"/>
              </a:rPr>
              <a:t>                               jaroslava.szudi@minedu.sk		     </a:t>
            </a:r>
            <a:endParaRPr lang="sk-SK" sz="2400" b="0" strike="noStrike" spc="-1">
              <a:latin typeface="Arial"/>
            </a:endParaRPr>
          </a:p>
        </p:txBody>
      </p:sp>
      <p:pic>
        <p:nvPicPr>
          <p:cNvPr id="156" name="Picture 2" descr="C:\Users\Blaskó\Desktop\4da56c6e4199ee90672a68bb2f18884f-Browser.png"/>
          <p:cNvPicPr/>
          <p:nvPr/>
        </p:nvPicPr>
        <p:blipFill>
          <a:blip r:embed="rId2"/>
          <a:stretch/>
        </p:blipFill>
        <p:spPr>
          <a:xfrm>
            <a:off x="774000" y="4102200"/>
            <a:ext cx="452520" cy="452520"/>
          </a:xfrm>
          <a:prstGeom prst="rect">
            <a:avLst/>
          </a:prstGeom>
          <a:ln>
            <a:noFill/>
          </a:ln>
        </p:spPr>
      </p:pic>
      <p:pic>
        <p:nvPicPr>
          <p:cNvPr id="157" name="Picture 4" descr="C:\Users\Blaskó\Desktop\square-facebook-512.png"/>
          <p:cNvPicPr/>
          <p:nvPr/>
        </p:nvPicPr>
        <p:blipFill>
          <a:blip r:embed="rId3"/>
          <a:stretch/>
        </p:blipFill>
        <p:spPr>
          <a:xfrm>
            <a:off x="774000" y="4731120"/>
            <a:ext cx="448920" cy="448920"/>
          </a:xfrm>
          <a:prstGeom prst="rect">
            <a:avLst/>
          </a:prstGeom>
          <a:ln>
            <a:noFill/>
          </a:ln>
        </p:spPr>
      </p:pic>
      <p:sp>
        <p:nvSpPr>
          <p:cNvPr id="158" name="CustomShape 3"/>
          <p:cNvSpPr/>
          <p:nvPr/>
        </p:nvSpPr>
        <p:spPr>
          <a:xfrm>
            <a:off x="310680" y="908640"/>
            <a:ext cx="8496360" cy="431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59" name="Picture 2" descr="Image result for thank you for attention icon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30524" b="33060"/>
          <a:stretch/>
        </p:blipFill>
        <p:spPr>
          <a:xfrm>
            <a:off x="1207440" y="200160"/>
            <a:ext cx="6768000" cy="1848240"/>
          </a:xfrm>
          <a:prstGeom prst="rect">
            <a:avLst/>
          </a:prstGeom>
          <a:ln>
            <a:noFill/>
          </a:ln>
        </p:spPr>
      </p:pic>
      <p:sp>
        <p:nvSpPr>
          <p:cNvPr id="160" name="CustomShape 4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1" name="CustomShape 5"/>
          <p:cNvSpPr/>
          <p:nvPr/>
        </p:nvSpPr>
        <p:spPr>
          <a:xfrm>
            <a:off x="1583280" y="3838320"/>
            <a:ext cx="617904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sk-SK" sz="3600" b="1" strike="noStrike" spc="-1">
                <a:solidFill>
                  <a:srgbClr val="7030A0"/>
                </a:solidFill>
                <a:latin typeface="Gill Sans MT"/>
                <a:ea typeface="DejaVu Sans"/>
              </a:rPr>
              <a:t>For more information:</a:t>
            </a:r>
            <a:endParaRPr lang="sk-SK" sz="3600" b="0" strike="noStrike" spc="-1">
              <a:latin typeface="Arial"/>
            </a:endParaRPr>
          </a:p>
        </p:txBody>
      </p:sp>
      <p:pic>
        <p:nvPicPr>
          <p:cNvPr id="162" name="Picture 2"/>
          <p:cNvPicPr/>
          <p:nvPr/>
        </p:nvPicPr>
        <p:blipFill>
          <a:blip r:embed="rId6"/>
          <a:srcRect r="73622" b="56596"/>
          <a:stretch/>
        </p:blipFill>
        <p:spPr>
          <a:xfrm>
            <a:off x="774000" y="5376240"/>
            <a:ext cx="553680" cy="512280"/>
          </a:xfrm>
          <a:prstGeom prst="rect">
            <a:avLst/>
          </a:prstGeom>
          <a:ln>
            <a:noFill/>
          </a:ln>
        </p:spPr>
      </p:pic>
      <p:sp>
        <p:nvSpPr>
          <p:cNvPr id="163" name="CustomShape 6"/>
          <p:cNvSpPr/>
          <p:nvPr/>
        </p:nvSpPr>
        <p:spPr>
          <a:xfrm>
            <a:off x="1469520" y="1743480"/>
            <a:ext cx="617904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sk-SK" sz="3600" b="1" strike="noStrike" spc="-1">
                <a:solidFill>
                  <a:srgbClr val="7030A0"/>
                </a:solidFill>
                <a:latin typeface="Gill Sans MT"/>
                <a:ea typeface="DejaVu Sans"/>
              </a:rPr>
              <a:t>Contact details:</a:t>
            </a:r>
            <a:endParaRPr lang="sk-SK" sz="3600" b="0" strike="noStrike" spc="-1">
              <a:latin typeface="Arial"/>
            </a:endParaRPr>
          </a:p>
        </p:txBody>
      </p:sp>
      <p:sp>
        <p:nvSpPr>
          <p:cNvPr id="164" name="CustomShape 7"/>
          <p:cNvSpPr/>
          <p:nvPr/>
        </p:nvSpPr>
        <p:spPr>
          <a:xfrm>
            <a:off x="1682640" y="4190400"/>
            <a:ext cx="6336000" cy="2009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92500" lnSpcReduction="10000"/>
          </a:bodyPr>
          <a:lstStyle/>
          <a:p>
            <a:pPr>
              <a:lnSpc>
                <a:spcPct val="100000"/>
              </a:lnSpc>
              <a:spcBef>
                <a:spcPts val="601"/>
              </a:spcBef>
            </a:pPr>
            <a:endParaRPr lang="sk-SK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01"/>
              </a:spcBef>
            </a:pPr>
            <a:r>
              <a:rPr lang="sk-SK" sz="2600" b="0" strike="noStrike" spc="-1">
                <a:solidFill>
                  <a:srgbClr val="0070C0"/>
                </a:solidFill>
                <a:latin typeface="Gill Sans MT"/>
                <a:ea typeface="DejaVu Sans"/>
              </a:rPr>
              <a:t>www.danubeknowledgesociety.eu</a:t>
            </a:r>
            <a:endParaRPr lang="sk-SK" sz="26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01"/>
              </a:spcBef>
            </a:pPr>
            <a:r>
              <a:rPr lang="sk-SK" sz="2600" b="0" strike="noStrike" spc="-1">
                <a:solidFill>
                  <a:srgbClr val="0070C0"/>
                </a:solidFill>
                <a:latin typeface="Gill Sans MT"/>
                <a:ea typeface="DejaVu Sans"/>
              </a:rPr>
              <a:t>facebook.com/DanubeKnowledgeSociety</a:t>
            </a:r>
            <a:endParaRPr lang="sk-SK" sz="26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01"/>
              </a:spcBef>
            </a:pPr>
            <a:r>
              <a:rPr lang="sk-SK" sz="2600" b="0" strike="noStrike" spc="-1">
                <a:solidFill>
                  <a:srgbClr val="0070C0"/>
                </a:solidFill>
                <a:latin typeface="Gill Sans MT"/>
                <a:ea typeface="DejaVu Sans"/>
              </a:rPr>
              <a:t>#DanubeKnowledgeSociety  </a:t>
            </a:r>
            <a:endParaRPr lang="sk-SK" sz="26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01"/>
              </a:spcBef>
            </a:pPr>
            <a:r>
              <a:rPr lang="sk-SK" sz="2300" b="0" strike="noStrike" spc="-1">
                <a:solidFill>
                  <a:srgbClr val="0070C0"/>
                </a:solidFill>
                <a:latin typeface="Gill Sans MT"/>
                <a:ea typeface="DejaVu Sans"/>
              </a:rPr>
              <a:t>@EUSDR_knowledge</a:t>
            </a:r>
            <a:endParaRPr lang="sk-SK" sz="23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</a:pPr>
            <a:endParaRPr lang="sk-SK" sz="23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01"/>
              </a:spcBef>
            </a:pPr>
            <a:endParaRPr lang="sk-SK" sz="23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01"/>
              </a:spcBef>
            </a:pPr>
            <a:endParaRPr lang="sk-SK" sz="23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</a:pPr>
            <a:endParaRPr lang="sk-SK" sz="2300" b="0" strike="noStrike" spc="-1">
              <a:latin typeface="Arial"/>
            </a:endParaRPr>
          </a:p>
          <a:p>
            <a:pPr marL="457200" algn="ctr">
              <a:lnSpc>
                <a:spcPct val="150000"/>
              </a:lnSpc>
              <a:spcBef>
                <a:spcPts val="499"/>
              </a:spcBef>
            </a:pPr>
            <a:endParaRPr lang="sk-SK" sz="23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01"/>
              </a:spcBef>
            </a:pPr>
            <a:endParaRPr lang="sk-SK" sz="23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01"/>
              </a:spcBef>
            </a:pPr>
            <a:endParaRPr lang="sk-SK" sz="2300" b="0" strike="noStrike" spc="-1">
              <a:latin typeface="Arial"/>
            </a:endParaRPr>
          </a:p>
        </p:txBody>
      </p:sp>
      <p:sp>
        <p:nvSpPr>
          <p:cNvPr id="165" name="CustomShape 8"/>
          <p:cNvSpPr/>
          <p:nvPr/>
        </p:nvSpPr>
        <p:spPr>
          <a:xfrm>
            <a:off x="1483200" y="5736960"/>
            <a:ext cx="304200" cy="304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6" name="CustomShape 9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67" name="Picture 4" descr="Twitter nefunguje? Aktuálne problémy a výpadky | Downdetector"/>
          <p:cNvPicPr/>
          <p:nvPr/>
        </p:nvPicPr>
        <p:blipFill>
          <a:blip r:embed="rId7"/>
          <a:stretch/>
        </p:blipFill>
        <p:spPr>
          <a:xfrm>
            <a:off x="726840" y="5970960"/>
            <a:ext cx="600480" cy="5162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ustomShape 3"/>
          <p:cNvSpPr/>
          <p:nvPr/>
        </p:nvSpPr>
        <p:spPr>
          <a:xfrm>
            <a:off x="395536" y="332656"/>
            <a:ext cx="6515896" cy="542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  <a:spcBef>
                <a:spcPts val="298"/>
              </a:spcBef>
            </a:pPr>
            <a:r>
              <a:rPr lang="en-US" sz="1600" b="1" strike="noStrike" spc="-1" dirty="0">
                <a:solidFill>
                  <a:srgbClr val="004493"/>
                </a:solidFill>
                <a:latin typeface="Trebuchet MS"/>
              </a:rPr>
              <a:t>Survey on Remote schooling / Digital education – MRSs level</a:t>
            </a:r>
            <a:endParaRPr lang="sk-SK" sz="1600" b="0" strike="noStrike" spc="-1" dirty="0">
              <a:latin typeface="Arial"/>
            </a:endParaRPr>
          </a:p>
        </p:txBody>
      </p:sp>
      <p:sp>
        <p:nvSpPr>
          <p:cNvPr id="3" name="BlokTextu 2">
            <a:extLst>
              <a:ext uri="{FF2B5EF4-FFF2-40B4-BE49-F238E27FC236}">
                <a16:creationId xmlns:a16="http://schemas.microsoft.com/office/drawing/2014/main" id="{3AA42FEE-08EA-4D4A-98D3-4E3574ADDD4D}"/>
              </a:ext>
            </a:extLst>
          </p:cNvPr>
          <p:cNvSpPr txBox="1"/>
          <p:nvPr/>
        </p:nvSpPr>
        <p:spPr>
          <a:xfrm>
            <a:off x="251520" y="1012058"/>
            <a:ext cx="864096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28 April</a:t>
            </a:r>
            <a:r>
              <a:rPr lang="en-US" b="1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 </a:t>
            </a:r>
            <a:r>
              <a:rPr lang="en-US" sz="1800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2020</a:t>
            </a:r>
          </a:p>
          <a:p>
            <a:pPr algn="just"/>
            <a:r>
              <a:rPr lang="en-US" sz="1800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Interact meeting: </a:t>
            </a:r>
            <a:r>
              <a:rPr lang="sk-SK" sz="1800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MRS </a:t>
            </a:r>
            <a:r>
              <a:rPr lang="sk-SK" sz="1800" b="1" strike="noStrike" spc="-1" dirty="0" err="1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response</a:t>
            </a:r>
            <a:r>
              <a:rPr lang="sk-SK" sz="1800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 to </a:t>
            </a:r>
            <a:r>
              <a:rPr lang="sk-SK" sz="1800" b="1" strike="noStrike" spc="-1" dirty="0" err="1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economic</a:t>
            </a:r>
            <a:r>
              <a:rPr lang="sk-SK" sz="1800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 </a:t>
            </a:r>
            <a:r>
              <a:rPr lang="sk-SK" sz="1800" b="1" strike="noStrike" spc="-1" dirty="0" err="1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challenges</a:t>
            </a:r>
            <a:r>
              <a:rPr lang="sk-SK" sz="1800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: </a:t>
            </a:r>
            <a:r>
              <a:rPr lang="sk-SK" sz="1800" b="1" strike="noStrike" spc="-1" dirty="0" err="1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mobilizing</a:t>
            </a:r>
            <a:r>
              <a:rPr lang="sk-SK" sz="1800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 and </a:t>
            </a:r>
            <a:r>
              <a:rPr lang="sk-SK" sz="1800" b="1" strike="noStrike" spc="-1" dirty="0" err="1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building</a:t>
            </a:r>
            <a:r>
              <a:rPr lang="sk-SK" sz="1800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 </a:t>
            </a:r>
            <a:r>
              <a:rPr lang="sk-SK" sz="1800" b="1" strike="noStrike" spc="-1" dirty="0" err="1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support</a:t>
            </a:r>
            <a:r>
              <a:rPr lang="sk-SK" sz="1800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 </a:t>
            </a:r>
            <a:r>
              <a:rPr lang="sk-SK" sz="1800" b="1" strike="noStrike" spc="-1" dirty="0" err="1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measures</a:t>
            </a:r>
            <a:r>
              <a:rPr lang="en-US" sz="1800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 (in relation to COVID-19)</a:t>
            </a:r>
          </a:p>
          <a:p>
            <a:endParaRPr lang="en-US" b="1" spc="-1" dirty="0">
              <a:solidFill>
                <a:srgbClr val="004493"/>
              </a:solidFill>
              <a:latin typeface="Trebuchet MS"/>
            </a:endParaRPr>
          </a:p>
          <a:p>
            <a:r>
              <a:rPr lang="en-US" sz="1800" b="1" u="sng" strike="noStrike" spc="-1" dirty="0">
                <a:solidFill>
                  <a:srgbClr val="004493"/>
                </a:solidFill>
                <a:uFillTx/>
                <a:latin typeface="Trebuchet MS"/>
              </a:rPr>
              <a:t>The aim of the meeting was to: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0" strike="noStrike" spc="-1" dirty="0" err="1">
                <a:solidFill>
                  <a:schemeClr val="bg1">
                    <a:lumMod val="50000"/>
                  </a:schemeClr>
                </a:solidFill>
                <a:latin typeface="Trebuchet MS"/>
              </a:rPr>
              <a:t>revitalise</a:t>
            </a:r>
            <a:r>
              <a:rPr lang="en-US" b="0" strike="noStrike" spc="-1" dirty="0">
                <a:solidFill>
                  <a:schemeClr val="bg1">
                    <a:lumMod val="50000"/>
                  </a:schemeClr>
                </a:solidFill>
                <a:latin typeface="Trebuchet MS"/>
              </a:rPr>
              <a:t> a regular exchange between thematic coordinators responsible for skills  development, innovation and SMEs support from all four MRS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0" strike="noStrike" spc="-1" dirty="0">
                <a:solidFill>
                  <a:schemeClr val="bg1">
                    <a:lumMod val="50000"/>
                  </a:schemeClr>
                </a:solidFill>
                <a:latin typeface="Trebuchet MS"/>
              </a:rPr>
              <a:t>update each other on the situation in each macro-region and discuss and explore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b="0" strike="noStrike" spc="-1" dirty="0">
                <a:solidFill>
                  <a:schemeClr val="bg1">
                    <a:lumMod val="50000"/>
                  </a:schemeClr>
                </a:solidFill>
                <a:latin typeface="Trebuchet MS"/>
              </a:rPr>
              <a:t>possibilities to </a:t>
            </a:r>
            <a:r>
              <a:rPr lang="en-US" b="0" strike="noStrike" spc="-1" dirty="0" err="1">
                <a:solidFill>
                  <a:schemeClr val="bg1">
                    <a:lumMod val="50000"/>
                  </a:schemeClr>
                </a:solidFill>
                <a:latin typeface="Trebuchet MS"/>
              </a:rPr>
              <a:t>mobilise</a:t>
            </a:r>
            <a:r>
              <a:rPr lang="en-US" b="0" strike="noStrike" spc="-1" dirty="0">
                <a:solidFill>
                  <a:schemeClr val="bg1">
                    <a:lumMod val="50000"/>
                  </a:schemeClr>
                </a:solidFill>
                <a:latin typeface="Trebuchet MS"/>
              </a:rPr>
              <a:t> regional response to the economic challenges we will be all facing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0" strike="noStrike" spc="-1" dirty="0">
                <a:solidFill>
                  <a:schemeClr val="bg1">
                    <a:lumMod val="50000"/>
                  </a:schemeClr>
                </a:solidFill>
                <a:latin typeface="Trebuchet MS"/>
              </a:rPr>
              <a:t>discuss the possibilities to use available ESIF funds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0" strike="noStrike" spc="-1" dirty="0">
                <a:solidFill>
                  <a:schemeClr val="bg1">
                    <a:lumMod val="50000"/>
                  </a:schemeClr>
                </a:solidFill>
                <a:latin typeface="Trebuchet MS"/>
              </a:rPr>
              <a:t>build joint initiatives between all four macro-regions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0" strike="noStrike" spc="-1" dirty="0">
                <a:solidFill>
                  <a:schemeClr val="bg1">
                    <a:lumMod val="50000"/>
                  </a:schemeClr>
                </a:solidFill>
                <a:latin typeface="Trebuchet MS"/>
              </a:rPr>
              <a:t>launch regular exchange between the thematic coordinators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b="0" strike="noStrike" spc="-1" dirty="0">
              <a:solidFill>
                <a:srgbClr val="004493"/>
              </a:solidFill>
              <a:latin typeface="Trebuchet MS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pc="-1" dirty="0">
              <a:solidFill>
                <a:srgbClr val="004493"/>
              </a:solidFill>
              <a:latin typeface="Trebuchet MS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sk-SK" b="0" strike="noStrike" spc="-1" dirty="0">
              <a:latin typeface="Arial"/>
            </a:endParaRP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356295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CustomShape 1"/>
          <p:cNvSpPr/>
          <p:nvPr/>
        </p:nvSpPr>
        <p:spPr>
          <a:xfrm>
            <a:off x="360360" y="360360"/>
            <a:ext cx="602892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  <a:spcBef>
                <a:spcPts val="298"/>
              </a:spcBef>
            </a:pPr>
            <a:r>
              <a:rPr lang="sk-SK" sz="1200" b="1" strike="noStrike" spc="-1">
                <a:solidFill>
                  <a:srgbClr val="004493"/>
                </a:solidFill>
                <a:latin typeface="Trebuchet MS"/>
              </a:rPr>
              <a:t>MRS response to economic challenges: mobilizing and building support measures</a:t>
            </a:r>
            <a:endParaRPr lang="sk-SK" sz="1200" b="0" strike="noStrike" spc="-1">
              <a:latin typeface="Arial"/>
            </a:endParaRPr>
          </a:p>
        </p:txBody>
      </p:sp>
      <p:sp>
        <p:nvSpPr>
          <p:cNvPr id="149" name="CustomShape 2"/>
          <p:cNvSpPr/>
          <p:nvPr/>
        </p:nvSpPr>
        <p:spPr>
          <a:xfrm>
            <a:off x="360000" y="828720"/>
            <a:ext cx="853704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sk-SK" b="1" strike="noStrike" spc="-1" dirty="0" err="1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Challenges</a:t>
            </a:r>
            <a:r>
              <a:rPr lang="sk-SK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 and </a:t>
            </a:r>
            <a:r>
              <a:rPr lang="sk-SK" b="1" strike="noStrike" spc="-1" dirty="0" err="1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matching</a:t>
            </a:r>
            <a:r>
              <a:rPr lang="sk-SK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 </a:t>
            </a:r>
            <a:r>
              <a:rPr lang="sk-SK" b="1" strike="noStrike" spc="-1" dirty="0" err="1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initiatives</a:t>
            </a:r>
            <a:endParaRPr lang="sk-SK" b="0" strike="noStrike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sp>
        <p:nvSpPr>
          <p:cNvPr id="150" name="CustomShape 3"/>
          <p:cNvSpPr/>
          <p:nvPr/>
        </p:nvSpPr>
        <p:spPr>
          <a:xfrm>
            <a:off x="236520" y="1297080"/>
            <a:ext cx="8784000" cy="4662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97500" lnSpcReduction="10000"/>
          </a:bodyPr>
          <a:lstStyle/>
          <a:p>
            <a:pPr>
              <a:lnSpc>
                <a:spcPct val="100000"/>
              </a:lnSpc>
            </a:pPr>
            <a:r>
              <a:rPr lang="sk-SK" sz="1400" b="1" strike="noStrike" spc="-1" dirty="0" err="1">
                <a:solidFill>
                  <a:srgbClr val="004493"/>
                </a:solidFill>
                <a:latin typeface="Trebuchet MS"/>
              </a:rPr>
              <a:t>Challenge</a:t>
            </a:r>
            <a:r>
              <a:rPr lang="sk-SK" sz="1400" b="1" strike="noStrike" spc="-1" dirty="0">
                <a:solidFill>
                  <a:srgbClr val="004493"/>
                </a:solidFill>
                <a:latin typeface="Trebuchet MS"/>
              </a:rPr>
              <a:t> 1: 	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Some</a:t>
            </a: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businesses</a:t>
            </a: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will</a:t>
            </a: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disappear</a:t>
            </a: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 – 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unemployed</a:t>
            </a: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will</a:t>
            </a: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need</a:t>
            </a: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retraining</a:t>
            </a:r>
            <a:endParaRPr lang="sk-SK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sk-SK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sk-SK" sz="1400" b="1" strike="noStrike" spc="-1" dirty="0" err="1">
                <a:solidFill>
                  <a:srgbClr val="004493"/>
                </a:solidFill>
                <a:latin typeface="Trebuchet MS"/>
              </a:rPr>
              <a:t>Challenge</a:t>
            </a:r>
            <a:r>
              <a:rPr lang="sk-SK" sz="1400" b="1" strike="noStrike" spc="-1" dirty="0">
                <a:solidFill>
                  <a:srgbClr val="004493"/>
                </a:solidFill>
                <a:latin typeface="Trebuchet MS"/>
              </a:rPr>
              <a:t> 2: 	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Some</a:t>
            </a: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businesses</a:t>
            </a: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will</a:t>
            </a: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grow</a:t>
            </a: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 and new 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ones</a:t>
            </a: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will</a:t>
            </a: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emerge</a:t>
            </a: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 – 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shortage</a:t>
            </a: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 of 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skilled</a:t>
            </a: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labour</a:t>
            </a:r>
            <a:endParaRPr lang="sk-SK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sk-SK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sk-SK" sz="1400" b="1" strike="noStrike" spc="-1" dirty="0">
                <a:solidFill>
                  <a:srgbClr val="004493"/>
                </a:solidFill>
                <a:latin typeface="Trebuchet MS"/>
              </a:rPr>
              <a:t>	</a:t>
            </a:r>
            <a:r>
              <a:rPr lang="en-US" sz="1400" b="1" spc="-1" dirty="0">
                <a:solidFill>
                  <a:srgbClr val="004493"/>
                </a:solidFill>
                <a:latin typeface="Trebuchet MS"/>
              </a:rPr>
              <a:t>	</a:t>
            </a:r>
            <a:r>
              <a:rPr lang="sk-SK" sz="1400" b="1" strike="noStrike" spc="-1" dirty="0" err="1">
                <a:solidFill>
                  <a:srgbClr val="004493"/>
                </a:solidFill>
                <a:latin typeface="Trebuchet MS"/>
              </a:rPr>
              <a:t>Initiative</a:t>
            </a:r>
            <a:r>
              <a:rPr lang="sk-SK" sz="1400" b="1" strike="noStrike" spc="-1" dirty="0">
                <a:solidFill>
                  <a:srgbClr val="004493"/>
                </a:solidFill>
                <a:latin typeface="Trebuchet MS"/>
              </a:rPr>
              <a:t> 1: 4MRS </a:t>
            </a:r>
            <a:r>
              <a:rPr lang="sk-SK" sz="1400" b="1" strike="noStrike" spc="-1" dirty="0" err="1">
                <a:solidFill>
                  <a:srgbClr val="004493"/>
                </a:solidFill>
                <a:latin typeface="Trebuchet MS"/>
              </a:rPr>
              <a:t>platform</a:t>
            </a:r>
            <a:r>
              <a:rPr lang="sk-SK" sz="1400" b="1" strike="noStrike" spc="-1" dirty="0">
                <a:solidFill>
                  <a:srgbClr val="004493"/>
                </a:solidFill>
                <a:latin typeface="Trebuchet MS"/>
              </a:rPr>
              <a:t> on </a:t>
            </a:r>
            <a:r>
              <a:rPr lang="sk-SK" sz="1400" b="1" strike="noStrike" spc="-1" dirty="0" err="1">
                <a:solidFill>
                  <a:srgbClr val="004493"/>
                </a:solidFill>
                <a:latin typeface="Trebuchet MS"/>
              </a:rPr>
              <a:t>competence</a:t>
            </a:r>
            <a:r>
              <a:rPr lang="sk-SK" sz="1400" b="1" strike="noStrike" spc="-1" dirty="0">
                <a:solidFill>
                  <a:srgbClr val="004493"/>
                </a:solidFill>
                <a:latin typeface="Trebuchet MS"/>
              </a:rPr>
              <a:t> </a:t>
            </a:r>
            <a:r>
              <a:rPr lang="sk-SK" sz="1400" b="1" strike="noStrike" spc="-1" dirty="0" err="1">
                <a:solidFill>
                  <a:srgbClr val="004493"/>
                </a:solidFill>
                <a:latin typeface="Trebuchet MS"/>
              </a:rPr>
              <a:t>supply</a:t>
            </a:r>
            <a:endParaRPr lang="en-US" sz="1400" b="1" strike="noStrike" spc="-1" dirty="0">
              <a:solidFill>
                <a:srgbClr val="004493"/>
              </a:solidFill>
              <a:latin typeface="Trebuchet MS"/>
            </a:endParaRPr>
          </a:p>
          <a:p>
            <a:pPr>
              <a:lnSpc>
                <a:spcPct val="100000"/>
              </a:lnSpc>
            </a:pPr>
            <a:endParaRPr lang="sk-SK" sz="14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Starting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with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two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mappings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on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needed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skills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(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businesses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facing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skills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shortage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) and</a:t>
            </a:r>
            <a:r>
              <a:rPr lang="en-US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capacity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for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retraining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matching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these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skills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.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The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aim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is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to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view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the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macro-region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as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one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labour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market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and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one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market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for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re-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training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.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This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initiative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will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promote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labour</a:t>
            </a:r>
            <a:r>
              <a:rPr lang="en-US" sz="1400" spc="-1" dirty="0">
                <a:latin typeface="Arial"/>
              </a:rPr>
              <a:t> 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mobility in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order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to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fill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the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gaps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but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also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fostering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a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closer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collaboration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on</a:t>
            </a:r>
            <a:r>
              <a:rPr lang="en-US" sz="1400" spc="-1" dirty="0">
                <a:latin typeface="Arial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competence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supply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.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The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two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mappings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can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be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done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short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-term by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Thematic</a:t>
            </a:r>
            <a:r>
              <a:rPr lang="en-US" sz="1400" spc="-1" dirty="0">
                <a:latin typeface="Arial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Coordinators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and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their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steering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groups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.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Next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step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possible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ESF-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funding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from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present</a:t>
            </a:r>
            <a:r>
              <a:rPr lang="en-US" sz="1400" spc="-1" dirty="0">
                <a:latin typeface="Arial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programmes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(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mid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-term)</a:t>
            </a:r>
            <a:r>
              <a:rPr lang="en-US" sz="1400" b="0" strike="noStrike" spc="-1" dirty="0">
                <a:solidFill>
                  <a:srgbClr val="636363"/>
                </a:solidFill>
                <a:latin typeface="Trebuchet MS"/>
              </a:rPr>
              <a:t>.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endParaRPr lang="en-US" sz="1400" b="0" strike="noStrike" spc="-1" dirty="0">
              <a:solidFill>
                <a:srgbClr val="636363"/>
              </a:solidFill>
              <a:latin typeface="Trebuchet MS"/>
            </a:endParaRPr>
          </a:p>
          <a:p>
            <a:pPr algn="just">
              <a:lnSpc>
                <a:spcPct val="100000"/>
              </a:lnSpc>
            </a:pPr>
            <a:endParaRPr lang="sk-SK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sk-SK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sk-SK" sz="1400" b="1" strike="noStrike" spc="-1" dirty="0" err="1">
                <a:solidFill>
                  <a:srgbClr val="004493"/>
                </a:solidFill>
                <a:latin typeface="Trebuchet MS"/>
              </a:rPr>
              <a:t>Challenge</a:t>
            </a:r>
            <a:r>
              <a:rPr lang="sk-SK" sz="1400" b="1" strike="noStrike" spc="-1" dirty="0">
                <a:solidFill>
                  <a:srgbClr val="004493"/>
                </a:solidFill>
                <a:latin typeface="Trebuchet MS"/>
              </a:rPr>
              <a:t> 3: 	</a:t>
            </a: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Home-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schooling</a:t>
            </a: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with</a:t>
            </a: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 new 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digital</a:t>
            </a: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solutions</a:t>
            </a: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is</a:t>
            </a: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 a new </a:t>
            </a:r>
            <a:r>
              <a:rPr lang="sk-SK" sz="1400" b="1" strike="noStrike" spc="-1" dirty="0" err="1">
                <a:solidFill>
                  <a:srgbClr val="636363"/>
                </a:solidFill>
                <a:latin typeface="Trebuchet MS"/>
              </a:rPr>
              <a:t>demand</a:t>
            </a:r>
            <a:endParaRPr lang="sk-SK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sk-SK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sk-SK" sz="1400" b="1" strike="noStrike" spc="-1" dirty="0">
                <a:solidFill>
                  <a:srgbClr val="636363"/>
                </a:solidFill>
                <a:latin typeface="Trebuchet MS"/>
              </a:rPr>
              <a:t>		</a:t>
            </a:r>
            <a:r>
              <a:rPr lang="sk-SK" sz="1400" b="1" strike="noStrike" spc="-1" dirty="0" err="1">
                <a:solidFill>
                  <a:srgbClr val="004493"/>
                </a:solidFill>
                <a:latin typeface="Trebuchet MS"/>
              </a:rPr>
              <a:t>Initiative</a:t>
            </a:r>
            <a:r>
              <a:rPr lang="sk-SK" sz="1400" b="1" strike="noStrike" spc="-1" dirty="0">
                <a:solidFill>
                  <a:srgbClr val="004493"/>
                </a:solidFill>
                <a:latin typeface="Trebuchet MS"/>
              </a:rPr>
              <a:t> 2: 4MRS </a:t>
            </a:r>
            <a:r>
              <a:rPr lang="sk-SK" sz="1400" b="1" strike="noStrike" spc="-1" dirty="0" err="1">
                <a:solidFill>
                  <a:srgbClr val="004493"/>
                </a:solidFill>
                <a:latin typeface="Trebuchet MS"/>
              </a:rPr>
              <a:t>platform</a:t>
            </a:r>
            <a:r>
              <a:rPr lang="sk-SK" sz="1400" b="1" strike="noStrike" spc="-1" dirty="0">
                <a:solidFill>
                  <a:srgbClr val="004493"/>
                </a:solidFill>
                <a:latin typeface="Trebuchet MS"/>
              </a:rPr>
              <a:t> on </a:t>
            </a:r>
            <a:r>
              <a:rPr lang="sk-SK" sz="1400" b="1" strike="noStrike" spc="-1" dirty="0" err="1">
                <a:solidFill>
                  <a:srgbClr val="004493"/>
                </a:solidFill>
                <a:latin typeface="Trebuchet MS"/>
              </a:rPr>
              <a:t>digital</a:t>
            </a:r>
            <a:r>
              <a:rPr lang="sk-SK" sz="1400" b="1" strike="noStrike" spc="-1" dirty="0">
                <a:solidFill>
                  <a:srgbClr val="004493"/>
                </a:solidFill>
                <a:latin typeface="Trebuchet MS"/>
              </a:rPr>
              <a:t> </a:t>
            </a:r>
            <a:r>
              <a:rPr lang="sk-SK" sz="1400" b="1" strike="noStrike" spc="-1" dirty="0" err="1">
                <a:solidFill>
                  <a:srgbClr val="004493"/>
                </a:solidFill>
                <a:latin typeface="Trebuchet MS"/>
              </a:rPr>
              <a:t>solutions</a:t>
            </a:r>
            <a:r>
              <a:rPr lang="sk-SK" sz="1400" b="1" strike="noStrike" spc="-1" dirty="0">
                <a:solidFill>
                  <a:srgbClr val="004493"/>
                </a:solidFill>
                <a:latin typeface="Trebuchet MS"/>
              </a:rPr>
              <a:t> </a:t>
            </a:r>
            <a:r>
              <a:rPr lang="sk-SK" sz="1400" b="1" strike="noStrike" spc="-1" dirty="0" err="1">
                <a:solidFill>
                  <a:srgbClr val="004493"/>
                </a:solidFill>
                <a:latin typeface="Trebuchet MS"/>
              </a:rPr>
              <a:t>within</a:t>
            </a:r>
            <a:r>
              <a:rPr lang="sk-SK" sz="1400" b="1" strike="noStrike" spc="-1" dirty="0">
                <a:solidFill>
                  <a:srgbClr val="004493"/>
                </a:solidFill>
                <a:latin typeface="Trebuchet MS"/>
              </a:rPr>
              <a:t> </a:t>
            </a:r>
            <a:r>
              <a:rPr lang="sk-SK" sz="1400" b="1" strike="noStrike" spc="-1" dirty="0" err="1">
                <a:solidFill>
                  <a:srgbClr val="004493"/>
                </a:solidFill>
                <a:latin typeface="Trebuchet MS"/>
              </a:rPr>
              <a:t>education</a:t>
            </a:r>
            <a:endParaRPr lang="en-US" sz="1400" b="1" strike="noStrike" spc="-1" dirty="0">
              <a:solidFill>
                <a:srgbClr val="004493"/>
              </a:solidFill>
              <a:latin typeface="Trebuchet MS"/>
            </a:endParaRPr>
          </a:p>
          <a:p>
            <a:pPr>
              <a:lnSpc>
                <a:spcPct val="100000"/>
              </a:lnSpc>
            </a:pPr>
            <a:endParaRPr lang="sk-SK" sz="14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Home-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schooling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and e-learning has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come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to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stay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,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also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after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the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immediate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Corona-crises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.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The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initiative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is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a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platform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for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learning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from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good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practice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and to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take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joint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initiatives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on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for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example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pedagogical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measures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or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technical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solutions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.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Possible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short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-term to set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up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the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platform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but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funding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(ESF)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needed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for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activities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,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thematic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working</a:t>
            </a:r>
            <a:r>
              <a:rPr lang="en-US" sz="14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400" b="0" strike="noStrike" spc="-1" dirty="0" err="1">
                <a:solidFill>
                  <a:srgbClr val="636363"/>
                </a:solidFill>
                <a:latin typeface="Trebuchet MS"/>
              </a:rPr>
              <a:t>groups</a:t>
            </a:r>
            <a:r>
              <a:rPr lang="sk-SK" sz="1400" b="0" strike="noStrike" spc="-1" dirty="0">
                <a:solidFill>
                  <a:srgbClr val="636363"/>
                </a:solidFill>
                <a:latin typeface="Trebuchet MS"/>
              </a:rPr>
              <a:t>.</a:t>
            </a:r>
            <a:endParaRPr lang="sk-SK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sk-SK" sz="1400" b="1" strike="noStrike" spc="-1" dirty="0">
                <a:solidFill>
                  <a:srgbClr val="004493"/>
                </a:solidFill>
                <a:latin typeface="Trebuchet MS"/>
              </a:rPr>
              <a:t>			</a:t>
            </a:r>
            <a:endParaRPr lang="sk-SK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sk-SK" sz="1400" b="1" strike="noStrike" spc="-1" dirty="0">
                <a:solidFill>
                  <a:srgbClr val="004493"/>
                </a:solidFill>
                <a:latin typeface="Trebuchet MS"/>
              </a:rPr>
              <a:t> </a:t>
            </a:r>
            <a:endParaRPr lang="sk-SK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sk-SK" sz="1400" b="0" strike="noStrike" spc="-1" dirty="0">
              <a:latin typeface="Arial"/>
            </a:endParaRPr>
          </a:p>
        </p:txBody>
      </p:sp>
      <p:sp>
        <p:nvSpPr>
          <p:cNvPr id="2" name="Obdĺžnik: zaoblené rohy 1">
            <a:extLst>
              <a:ext uri="{FF2B5EF4-FFF2-40B4-BE49-F238E27FC236}">
                <a16:creationId xmlns:a16="http://schemas.microsoft.com/office/drawing/2014/main" id="{50AFBB85-933D-40B2-9337-8BC95DE1C52A}"/>
              </a:ext>
            </a:extLst>
          </p:cNvPr>
          <p:cNvSpPr/>
          <p:nvPr/>
        </p:nvSpPr>
        <p:spPr>
          <a:xfrm>
            <a:off x="107504" y="3717032"/>
            <a:ext cx="9036496" cy="1728192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ustomShape 1"/>
          <p:cNvSpPr/>
          <p:nvPr/>
        </p:nvSpPr>
        <p:spPr>
          <a:xfrm>
            <a:off x="360360" y="360360"/>
            <a:ext cx="602892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  <a:spcBef>
                <a:spcPts val="298"/>
              </a:spcBef>
            </a:pPr>
            <a:r>
              <a:rPr lang="sk-SK" sz="1200" b="1" strike="noStrike" spc="-1">
                <a:solidFill>
                  <a:srgbClr val="004493"/>
                </a:solidFill>
                <a:latin typeface="Trebuchet MS"/>
              </a:rPr>
              <a:t>MRS response to economic challenges: mobilizing and building support measures</a:t>
            </a:r>
            <a:endParaRPr lang="sk-SK" sz="1200" b="0" strike="noStrike" spc="-1">
              <a:latin typeface="Arial"/>
            </a:endParaRPr>
          </a:p>
        </p:txBody>
      </p:sp>
      <p:sp>
        <p:nvSpPr>
          <p:cNvPr id="152" name="CustomShape 2"/>
          <p:cNvSpPr/>
          <p:nvPr/>
        </p:nvSpPr>
        <p:spPr>
          <a:xfrm>
            <a:off x="360000" y="912600"/>
            <a:ext cx="8537040" cy="370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sk-SK" b="1" strike="noStrike" spc="-1" dirty="0" err="1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Challenges</a:t>
            </a:r>
            <a:r>
              <a:rPr lang="sk-SK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 and </a:t>
            </a:r>
            <a:r>
              <a:rPr lang="sk-SK" b="1" strike="noStrike" spc="-1" dirty="0" err="1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matching</a:t>
            </a:r>
            <a:r>
              <a:rPr lang="sk-SK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 </a:t>
            </a:r>
            <a:r>
              <a:rPr lang="sk-SK" b="1" strike="noStrike" spc="-1" dirty="0" err="1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initiatives</a:t>
            </a:r>
            <a:r>
              <a:rPr lang="sk-SK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 </a:t>
            </a:r>
            <a:endParaRPr lang="sk-SK" b="0" strike="noStrike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sp>
        <p:nvSpPr>
          <p:cNvPr id="153" name="CustomShape 3"/>
          <p:cNvSpPr/>
          <p:nvPr/>
        </p:nvSpPr>
        <p:spPr>
          <a:xfrm>
            <a:off x="360000" y="1465200"/>
            <a:ext cx="8443440" cy="2107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85000" lnSpcReduction="20000"/>
          </a:bodyPr>
          <a:lstStyle/>
          <a:p>
            <a:pPr>
              <a:lnSpc>
                <a:spcPct val="100000"/>
              </a:lnSpc>
            </a:pPr>
            <a:r>
              <a:rPr lang="sk-SK" sz="1600" b="1" strike="noStrike" spc="-1" dirty="0" err="1">
                <a:solidFill>
                  <a:srgbClr val="004493"/>
                </a:solidFill>
                <a:latin typeface="Trebuchet MS"/>
              </a:rPr>
              <a:t>Challenge</a:t>
            </a:r>
            <a:r>
              <a:rPr lang="sk-SK" sz="1600" b="1" strike="noStrike" spc="-1" dirty="0">
                <a:solidFill>
                  <a:srgbClr val="004493"/>
                </a:solidFill>
                <a:latin typeface="Trebuchet MS"/>
              </a:rPr>
              <a:t> 4: 	</a:t>
            </a:r>
            <a:r>
              <a:rPr lang="sk-SK" sz="1600" b="1" strike="noStrike" spc="-1" dirty="0" err="1">
                <a:solidFill>
                  <a:srgbClr val="636363"/>
                </a:solidFill>
                <a:latin typeface="Trebuchet MS"/>
              </a:rPr>
              <a:t>SMEs</a:t>
            </a:r>
            <a:r>
              <a:rPr lang="sk-SK" sz="1600" b="1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1" strike="noStrike" spc="-1" dirty="0" err="1">
                <a:solidFill>
                  <a:srgbClr val="636363"/>
                </a:solidFill>
                <a:latin typeface="Trebuchet MS"/>
              </a:rPr>
              <a:t>is</a:t>
            </a:r>
            <a:r>
              <a:rPr lang="sk-SK" sz="1600" b="1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1" strike="noStrike" spc="-1" dirty="0" err="1">
                <a:solidFill>
                  <a:srgbClr val="636363"/>
                </a:solidFill>
                <a:latin typeface="Trebuchet MS"/>
              </a:rPr>
              <a:t>the</a:t>
            </a:r>
            <a:r>
              <a:rPr lang="sk-SK" sz="1600" b="1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1" strike="noStrike" spc="-1" dirty="0" err="1">
                <a:solidFill>
                  <a:srgbClr val="636363"/>
                </a:solidFill>
                <a:latin typeface="Trebuchet MS"/>
              </a:rPr>
              <a:t>group</a:t>
            </a:r>
            <a:r>
              <a:rPr lang="sk-SK" sz="1600" b="1" strike="noStrike" spc="-1" dirty="0">
                <a:solidFill>
                  <a:srgbClr val="636363"/>
                </a:solidFill>
                <a:latin typeface="Trebuchet MS"/>
              </a:rPr>
              <a:t> of </a:t>
            </a:r>
            <a:r>
              <a:rPr lang="sk-SK" sz="1600" b="1" strike="noStrike" spc="-1" dirty="0" err="1">
                <a:solidFill>
                  <a:srgbClr val="636363"/>
                </a:solidFill>
                <a:latin typeface="Trebuchet MS"/>
              </a:rPr>
              <a:t>companies</a:t>
            </a:r>
            <a:r>
              <a:rPr lang="sk-SK" sz="1600" b="1" strike="noStrike" spc="-1" dirty="0">
                <a:solidFill>
                  <a:srgbClr val="636363"/>
                </a:solidFill>
                <a:latin typeface="Trebuchet MS"/>
              </a:rPr>
              <a:t> in </a:t>
            </a:r>
            <a:r>
              <a:rPr lang="sk-SK" sz="1600" b="1" strike="noStrike" spc="-1" dirty="0" err="1">
                <a:solidFill>
                  <a:srgbClr val="636363"/>
                </a:solidFill>
                <a:latin typeface="Trebuchet MS"/>
              </a:rPr>
              <a:t>particular</a:t>
            </a:r>
            <a:r>
              <a:rPr lang="sk-SK" sz="1600" b="1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1" strike="noStrike" spc="-1" dirty="0" err="1">
                <a:solidFill>
                  <a:srgbClr val="636363"/>
                </a:solidFill>
                <a:latin typeface="Trebuchet MS"/>
              </a:rPr>
              <a:t>vulnerable</a:t>
            </a:r>
            <a:r>
              <a:rPr lang="sk-SK" sz="1600" b="1" strike="noStrike" spc="-1" dirty="0">
                <a:solidFill>
                  <a:srgbClr val="636363"/>
                </a:solidFill>
                <a:latin typeface="Trebuchet MS"/>
              </a:rPr>
              <a:t> to </a:t>
            </a:r>
            <a:r>
              <a:rPr lang="sk-SK" sz="1600" b="1" strike="noStrike" spc="-1" dirty="0" err="1">
                <a:solidFill>
                  <a:srgbClr val="636363"/>
                </a:solidFill>
                <a:latin typeface="Trebuchet MS"/>
              </a:rPr>
              <a:t>the</a:t>
            </a:r>
            <a:r>
              <a:rPr lang="sk-SK" sz="1600" b="1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1" strike="noStrike" spc="-1" dirty="0" err="1">
                <a:solidFill>
                  <a:srgbClr val="636363"/>
                </a:solidFill>
                <a:latin typeface="Trebuchet MS"/>
              </a:rPr>
              <a:t>crises</a:t>
            </a:r>
            <a:endParaRPr lang="sk-SK" sz="1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sk-SK" sz="1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1600" b="1" spc="-1" dirty="0">
              <a:solidFill>
                <a:srgbClr val="004493"/>
              </a:solidFill>
              <a:latin typeface="Trebuchet MS"/>
            </a:endParaRPr>
          </a:p>
          <a:p>
            <a:pPr>
              <a:lnSpc>
                <a:spcPct val="100000"/>
              </a:lnSpc>
            </a:pPr>
            <a:r>
              <a:rPr lang="en-US" sz="1600" b="1" strike="noStrike" spc="-1" dirty="0">
                <a:solidFill>
                  <a:srgbClr val="004493"/>
                </a:solidFill>
                <a:latin typeface="Trebuchet MS"/>
              </a:rPr>
              <a:t>		</a:t>
            </a:r>
            <a:r>
              <a:rPr lang="sk-SK" sz="1600" b="1" strike="noStrike" spc="-1" dirty="0" err="1">
                <a:solidFill>
                  <a:srgbClr val="004493"/>
                </a:solidFill>
                <a:latin typeface="Trebuchet MS"/>
              </a:rPr>
              <a:t>Initiative</a:t>
            </a:r>
            <a:r>
              <a:rPr lang="sk-SK" sz="1600" b="1" strike="noStrike" spc="-1" dirty="0">
                <a:solidFill>
                  <a:srgbClr val="004493"/>
                </a:solidFill>
                <a:latin typeface="Trebuchet MS"/>
              </a:rPr>
              <a:t> 3: 4MRS </a:t>
            </a:r>
            <a:r>
              <a:rPr lang="sk-SK" sz="1600" b="1" strike="noStrike" spc="-1" dirty="0" err="1">
                <a:solidFill>
                  <a:srgbClr val="004493"/>
                </a:solidFill>
                <a:latin typeface="Trebuchet MS"/>
              </a:rPr>
              <a:t>platform</a:t>
            </a:r>
            <a:r>
              <a:rPr lang="sk-SK" sz="1600" b="1" strike="noStrike" spc="-1" dirty="0">
                <a:solidFill>
                  <a:srgbClr val="004493"/>
                </a:solidFill>
                <a:latin typeface="Trebuchet MS"/>
              </a:rPr>
              <a:t> on </a:t>
            </a:r>
            <a:r>
              <a:rPr lang="sk-SK" sz="1600" b="1" strike="noStrike" spc="-1" dirty="0" err="1">
                <a:solidFill>
                  <a:srgbClr val="004493"/>
                </a:solidFill>
                <a:latin typeface="Trebuchet MS"/>
              </a:rPr>
              <a:t>innovation</a:t>
            </a:r>
            <a:r>
              <a:rPr lang="sk-SK" sz="1600" b="1" strike="noStrike" spc="-1" dirty="0">
                <a:solidFill>
                  <a:srgbClr val="004493"/>
                </a:solidFill>
                <a:latin typeface="Trebuchet MS"/>
              </a:rPr>
              <a:t> </a:t>
            </a:r>
            <a:r>
              <a:rPr lang="sk-SK" sz="1600" b="1" strike="noStrike" spc="-1" dirty="0" err="1">
                <a:solidFill>
                  <a:srgbClr val="004493"/>
                </a:solidFill>
                <a:latin typeface="Trebuchet MS"/>
              </a:rPr>
              <a:t>cluster</a:t>
            </a:r>
            <a:r>
              <a:rPr lang="sk-SK" sz="1600" b="1" strike="noStrike" spc="-1" dirty="0">
                <a:solidFill>
                  <a:srgbClr val="004493"/>
                </a:solidFill>
                <a:latin typeface="Trebuchet MS"/>
              </a:rPr>
              <a:t> excellence</a:t>
            </a:r>
            <a:endParaRPr lang="sk-SK" sz="1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1600" b="1" spc="-1" dirty="0">
              <a:solidFill>
                <a:srgbClr val="004493"/>
              </a:solidFill>
              <a:latin typeface="Trebuchet MS"/>
            </a:endParaRPr>
          </a:p>
          <a:p>
            <a:pPr algn="just">
              <a:lnSpc>
                <a:spcPct val="100000"/>
              </a:lnSpc>
            </a:pP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Innovation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clusters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are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an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existing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collaboration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format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appreciated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by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SMEs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.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They</a:t>
            </a:r>
            <a:r>
              <a:rPr lang="en-US" sz="1600" spc="-1" dirty="0">
                <a:latin typeface="Arial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become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members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and get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access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to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competences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such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as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funding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,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skill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supply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,</a:t>
            </a:r>
            <a:r>
              <a:rPr lang="en-US" sz="1600" spc="-1" dirty="0">
                <a:latin typeface="Arial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research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,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regional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planning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/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strategies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,</a:t>
            </a:r>
            <a:r>
              <a:rPr lang="en-US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internationalisation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etc.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This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platform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will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put</a:t>
            </a:r>
            <a:r>
              <a:rPr lang="en-US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together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experts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from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all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4MRS on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innovation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clusters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and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focus</a:t>
            </a:r>
            <a:r>
              <a:rPr lang="en-US" sz="1600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on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how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these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clusters</a:t>
            </a:r>
            <a:r>
              <a:rPr lang="en-US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can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better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support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SMEs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in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need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of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adjusting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to a new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market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postCOVID-19.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Possible</a:t>
            </a:r>
            <a:r>
              <a:rPr lang="en-US" sz="1600" spc="-1" dirty="0">
                <a:latin typeface="Arial"/>
              </a:rPr>
              <a:t> 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to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organize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on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mid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-term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with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help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of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present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sz="1600" b="0" strike="noStrike" spc="-1" dirty="0" err="1">
                <a:solidFill>
                  <a:srgbClr val="636363"/>
                </a:solidFill>
                <a:latin typeface="Trebuchet MS"/>
              </a:rPr>
              <a:t>programmes</a:t>
            </a:r>
            <a:r>
              <a:rPr lang="sk-SK" sz="1600" b="0" strike="noStrike" spc="-1" dirty="0">
                <a:solidFill>
                  <a:srgbClr val="636363"/>
                </a:solidFill>
                <a:latin typeface="Trebuchet MS"/>
              </a:rPr>
              <a:t> (ERDF/ETC) </a:t>
            </a:r>
            <a:endParaRPr lang="sk-SK" sz="1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sk-SK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sk-SK" sz="1400" b="1" strike="noStrike" spc="-1" dirty="0">
                <a:solidFill>
                  <a:srgbClr val="004493"/>
                </a:solidFill>
                <a:latin typeface="Trebuchet MS"/>
              </a:rPr>
              <a:t> </a:t>
            </a:r>
            <a:endParaRPr lang="sk-SK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sk-SK" sz="1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CustomShape 1"/>
          <p:cNvSpPr/>
          <p:nvPr/>
        </p:nvSpPr>
        <p:spPr>
          <a:xfrm>
            <a:off x="360360" y="360360"/>
            <a:ext cx="602892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  <a:spcBef>
                <a:spcPts val="298"/>
              </a:spcBef>
            </a:pPr>
            <a:r>
              <a:rPr lang="sk-SK" sz="1200" b="1" strike="noStrike" spc="-1">
                <a:solidFill>
                  <a:srgbClr val="004493"/>
                </a:solidFill>
                <a:latin typeface="Trebuchet MS"/>
              </a:rPr>
              <a:t>MRS response to economic challenges: mobilizing and building support measures</a:t>
            </a:r>
            <a:endParaRPr lang="sk-SK" sz="1200" b="0" strike="noStrike" spc="-1">
              <a:latin typeface="Arial"/>
            </a:endParaRPr>
          </a:p>
        </p:txBody>
      </p:sp>
      <p:sp>
        <p:nvSpPr>
          <p:cNvPr id="146" name="CustomShape 2"/>
          <p:cNvSpPr/>
          <p:nvPr/>
        </p:nvSpPr>
        <p:spPr>
          <a:xfrm>
            <a:off x="360000" y="912600"/>
            <a:ext cx="8537040" cy="370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en-US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Conclusions: </a:t>
            </a:r>
            <a:r>
              <a:rPr lang="en-US" b="1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suggested </a:t>
            </a:r>
            <a:r>
              <a:rPr lang="en-US" b="1" spc="-1" dirty="0" err="1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i</a:t>
            </a:r>
            <a:r>
              <a:rPr lang="sk-SK" b="1" strike="noStrike" spc="-1" dirty="0" err="1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nitiatives</a:t>
            </a:r>
            <a:r>
              <a:rPr lang="sk-SK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 and </a:t>
            </a:r>
            <a:r>
              <a:rPr lang="sk-SK" b="1" strike="noStrike" spc="-1" dirty="0" err="1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their</a:t>
            </a:r>
            <a:r>
              <a:rPr lang="sk-SK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 </a:t>
            </a:r>
            <a:r>
              <a:rPr lang="sk-SK" b="1" strike="noStrike" spc="-1" dirty="0" err="1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task</a:t>
            </a:r>
            <a:r>
              <a:rPr lang="sk-SK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 </a:t>
            </a:r>
            <a:r>
              <a:rPr lang="sk-SK" b="1" strike="noStrike" spc="-1" dirty="0" err="1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forces</a:t>
            </a:r>
            <a:endParaRPr lang="sk-SK" b="0" strike="noStrike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sp>
        <p:nvSpPr>
          <p:cNvPr id="147" name="CustomShape 3"/>
          <p:cNvSpPr/>
          <p:nvPr/>
        </p:nvSpPr>
        <p:spPr>
          <a:xfrm>
            <a:off x="360000" y="1464840"/>
            <a:ext cx="8443440" cy="362034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95500"/>
          </a:bodyPr>
          <a:lstStyle/>
          <a:p>
            <a:pPr marL="342900" indent="-342900">
              <a:lnSpc>
                <a:spcPct val="100000"/>
              </a:lnSpc>
              <a:spcBef>
                <a:spcPts val="349"/>
              </a:spcBef>
              <a:buFont typeface="Arial" panose="020B0604020202020204" pitchFamily="34" charset="0"/>
              <a:buChar char="•"/>
            </a:pP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Task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forces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en-US" spc="-1" dirty="0">
                <a:solidFill>
                  <a:srgbClr val="636363"/>
                </a:solidFill>
                <a:latin typeface="Trebuchet MS"/>
              </a:rPr>
              <a:t>sha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ll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further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elaborate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the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proposals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,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groups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with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one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or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two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persons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per MRS. </a:t>
            </a:r>
            <a:endParaRPr lang="sk-SK" b="0" strike="noStrike" spc="-1" dirty="0">
              <a:latin typeface="Arial"/>
            </a:endParaRPr>
          </a:p>
          <a:p>
            <a:pPr marL="342900" indent="-342900">
              <a:lnSpc>
                <a:spcPct val="100000"/>
              </a:lnSpc>
              <a:spcBef>
                <a:spcPts val="349"/>
              </a:spcBef>
              <a:buFont typeface="Arial" panose="020B0604020202020204" pitchFamily="34" charset="0"/>
              <a:buChar char="•"/>
            </a:pP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Thematic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Coordinators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/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Flagship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leaders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sign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up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for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the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task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forces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.</a:t>
            </a:r>
            <a:endParaRPr lang="sk-SK" b="0" strike="noStrike" spc="-1" dirty="0">
              <a:latin typeface="Arial"/>
            </a:endParaRPr>
          </a:p>
          <a:p>
            <a:pPr marL="342900" indent="-342900" algn="just">
              <a:lnSpc>
                <a:spcPct val="100000"/>
              </a:lnSpc>
              <a:spcBef>
                <a:spcPts val="349"/>
              </a:spcBef>
              <a:buFont typeface="Arial" panose="020B0604020202020204" pitchFamily="34" charset="0"/>
              <a:buChar char="•"/>
            </a:pP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A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coordinator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is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assigned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for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each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task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force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that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independently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organize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the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needed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meetings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.</a:t>
            </a:r>
            <a:endParaRPr lang="sk-SK" b="0" strike="noStrike" spc="-1" dirty="0">
              <a:latin typeface="Arial"/>
            </a:endParaRPr>
          </a:p>
          <a:p>
            <a:pPr marL="342900" indent="-342900" algn="just">
              <a:lnSpc>
                <a:spcPct val="100000"/>
              </a:lnSpc>
              <a:spcBef>
                <a:spcPts val="349"/>
              </a:spcBef>
              <a:buFont typeface="Arial" panose="020B0604020202020204" pitchFamily="34" charset="0"/>
              <a:buChar char="•"/>
            </a:pP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The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task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is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to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present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the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initiative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in a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one-page-summary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with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aim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,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objective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,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structure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,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outcomes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,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possible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funding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sources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and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indication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of a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timeline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-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short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-term (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now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without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funding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or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with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existing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funding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),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mid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-term (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within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a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year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,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with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funding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from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present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programmes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) or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long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-term (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within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2 to 3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years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,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with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funding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from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next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 </a:t>
            </a:r>
            <a:r>
              <a:rPr lang="sk-SK" b="0" strike="noStrike" spc="-1" dirty="0" err="1">
                <a:solidFill>
                  <a:srgbClr val="636363"/>
                </a:solidFill>
                <a:latin typeface="Trebuchet MS"/>
              </a:rPr>
              <a:t>programmes</a:t>
            </a:r>
            <a:r>
              <a:rPr lang="sk-SK" b="0" strike="noStrike" spc="-1" dirty="0">
                <a:solidFill>
                  <a:srgbClr val="636363"/>
                </a:solidFill>
                <a:latin typeface="Trebuchet MS"/>
              </a:rPr>
              <a:t>). </a:t>
            </a:r>
            <a:endParaRPr lang="sk-SK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sk-SK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sk-SK" sz="1400" b="1" strike="noStrike" spc="-1" dirty="0">
                <a:solidFill>
                  <a:srgbClr val="004493"/>
                </a:solidFill>
                <a:latin typeface="Trebuchet MS"/>
              </a:rPr>
              <a:t> </a:t>
            </a:r>
            <a:endParaRPr lang="sk-SK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sk-SK" sz="14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1964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CustomShape 1"/>
          <p:cNvSpPr/>
          <p:nvPr/>
        </p:nvSpPr>
        <p:spPr>
          <a:xfrm>
            <a:off x="360360" y="360360"/>
            <a:ext cx="602892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  <a:spcBef>
                <a:spcPts val="298"/>
              </a:spcBef>
            </a:pPr>
            <a:r>
              <a:rPr lang="sk-SK" sz="1200" b="1" strike="noStrike" spc="-1">
                <a:solidFill>
                  <a:srgbClr val="004493"/>
                </a:solidFill>
                <a:latin typeface="Trebuchet MS"/>
              </a:rPr>
              <a:t>MRS response to economic challenges: mobilizing and building support measures</a:t>
            </a:r>
            <a:endParaRPr lang="sk-SK" sz="1200" b="0" strike="noStrike" spc="-1">
              <a:latin typeface="Arial"/>
            </a:endParaRPr>
          </a:p>
        </p:txBody>
      </p:sp>
      <p:sp>
        <p:nvSpPr>
          <p:cNvPr id="146" name="CustomShape 2"/>
          <p:cNvSpPr/>
          <p:nvPr/>
        </p:nvSpPr>
        <p:spPr>
          <a:xfrm>
            <a:off x="251520" y="836712"/>
            <a:ext cx="8537040" cy="370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PA7 supported by PA9 as a leader of the Task Force on homeschooling</a:t>
            </a:r>
            <a:endParaRPr lang="sk-SK" sz="2000" b="0" strike="noStrike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sp>
        <p:nvSpPr>
          <p:cNvPr id="147" name="CustomShape 3"/>
          <p:cNvSpPr/>
          <p:nvPr/>
        </p:nvSpPr>
        <p:spPr>
          <a:xfrm>
            <a:off x="251520" y="1365128"/>
            <a:ext cx="8712968" cy="523222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80500" lnSpcReduction="20000"/>
          </a:bodyPr>
          <a:lstStyle/>
          <a:p>
            <a:pPr algn="just">
              <a:spcBef>
                <a:spcPts val="349"/>
              </a:spcBef>
            </a:pPr>
            <a:r>
              <a:rPr lang="en-US" b="1" dirty="0"/>
              <a:t>Proposal: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Collection of best practice from area of homeschooling and e-learning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Good practices shared could have broader outreach even after the end of this crisis and after their adaptation in the future</a:t>
            </a:r>
          </a:p>
          <a:p>
            <a:pPr algn="just"/>
            <a:endParaRPr lang="sk-SK" dirty="0"/>
          </a:p>
          <a:p>
            <a:pPr algn="just"/>
            <a:r>
              <a:rPr lang="en-US" b="1" dirty="0"/>
              <a:t>Goal: </a:t>
            </a:r>
          </a:p>
          <a:p>
            <a:pPr algn="just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During the current pandemic crisis but even after the crisis the good practice can inspire stakeholders and lead to adoption of the tools and practices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Similar critical situation</a:t>
            </a:r>
            <a:endParaRPr lang="sk-SK" dirty="0">
              <a:solidFill>
                <a:schemeClr val="bg1">
                  <a:lumMod val="50000"/>
                </a:schemeClr>
              </a:solidFill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Education of migrants after adaption to their needs</a:t>
            </a:r>
            <a:endParaRPr lang="sk-SK" dirty="0">
              <a:solidFill>
                <a:schemeClr val="bg1">
                  <a:lumMod val="50000"/>
                </a:schemeClr>
              </a:solidFill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Education of those who can not attend schools – sick children, immobile, people in need </a:t>
            </a:r>
            <a:endParaRPr lang="sk-SK" dirty="0">
              <a:solidFill>
                <a:schemeClr val="bg1">
                  <a:lumMod val="50000"/>
                </a:schemeClr>
              </a:solidFill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Education in marginalized communities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…</a:t>
            </a:r>
            <a:endParaRPr lang="sk-SK" dirty="0">
              <a:solidFill>
                <a:schemeClr val="bg1">
                  <a:lumMod val="50000"/>
                </a:schemeClr>
              </a:solidFill>
            </a:endParaRPr>
          </a:p>
          <a:p>
            <a:pPr algn="just"/>
            <a:endParaRPr lang="en-US" dirty="0"/>
          </a:p>
          <a:p>
            <a:pPr algn="just"/>
            <a:r>
              <a:rPr lang="en-US" dirty="0">
                <a:solidFill>
                  <a:srgbClr val="0070C0"/>
                </a:solidFill>
              </a:rPr>
              <a:t>The action should bring tangible, evidence based and community targeting outcome of work of macroregional strategies.</a:t>
            </a:r>
          </a:p>
          <a:p>
            <a:pPr algn="just"/>
            <a:endParaRPr lang="sk-SK" dirty="0"/>
          </a:p>
          <a:p>
            <a:pPr algn="just"/>
            <a:r>
              <a:rPr lang="en-US" b="1" dirty="0"/>
              <a:t>Steps to achieve the goal:</a:t>
            </a:r>
            <a:endParaRPr lang="sk-SK" b="1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Common template (simple and brief): description of the tool, target groups who use it, result and achievements of usage, contact details</a:t>
            </a:r>
            <a:endParaRPr lang="sk-SK" dirty="0">
              <a:solidFill>
                <a:schemeClr val="bg1">
                  <a:lumMod val="50000"/>
                </a:schemeClr>
              </a:solidFill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Each MRS should bring 5-10 best practices</a:t>
            </a:r>
            <a:endParaRPr lang="sk-SK" b="1" dirty="0">
              <a:solidFill>
                <a:schemeClr val="bg1">
                  <a:lumMod val="50000"/>
                </a:schemeClr>
              </a:solidFill>
            </a:endParaRPr>
          </a:p>
          <a:p>
            <a:pPr algn="just"/>
            <a:r>
              <a:rPr lang="en-US" dirty="0"/>
              <a:t> </a:t>
            </a:r>
            <a:endParaRPr lang="sk-SK" dirty="0"/>
          </a:p>
          <a:p>
            <a:pPr algn="just"/>
            <a:r>
              <a:rPr lang="en-US" b="1" dirty="0"/>
              <a:t>Optional:</a:t>
            </a:r>
            <a:endParaRPr lang="sk-SK" b="1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The collection should be available on a platform (set up e.g. in WordPress and linked MRSs webs) and in printed form as well, with outreach to policymakers and stakeholders (direct email)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Good graphics </a:t>
            </a:r>
            <a:endParaRPr lang="sk-SK" dirty="0">
              <a:solidFill>
                <a:schemeClr val="bg1">
                  <a:lumMod val="50000"/>
                </a:schemeClr>
              </a:solidFill>
            </a:endParaRPr>
          </a:p>
          <a:p>
            <a:pPr algn="just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 </a:t>
            </a:r>
            <a:endParaRPr lang="sk-SK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spcBef>
                <a:spcPts val="349"/>
              </a:spcBef>
            </a:pPr>
            <a:endParaRPr lang="sk-SK" dirty="0"/>
          </a:p>
          <a:p>
            <a:pPr marL="342900" indent="-342900">
              <a:lnSpc>
                <a:spcPct val="100000"/>
              </a:lnSpc>
              <a:spcBef>
                <a:spcPts val="349"/>
              </a:spcBef>
              <a:buFont typeface="Arial" panose="020B0604020202020204" pitchFamily="34" charset="0"/>
              <a:buChar char="•"/>
            </a:pPr>
            <a:endParaRPr lang="sk-SK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9312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ublina myšlienky: obláčik 2">
            <a:extLst>
              <a:ext uri="{FF2B5EF4-FFF2-40B4-BE49-F238E27FC236}">
                <a16:creationId xmlns:a16="http://schemas.microsoft.com/office/drawing/2014/main" id="{B8E58E0C-9DA4-4FD4-9323-F8A1791DE0F0}"/>
              </a:ext>
            </a:extLst>
          </p:cNvPr>
          <p:cNvSpPr/>
          <p:nvPr/>
        </p:nvSpPr>
        <p:spPr>
          <a:xfrm flipV="1">
            <a:off x="3131840" y="5157192"/>
            <a:ext cx="5904656" cy="1670178"/>
          </a:xfrm>
          <a:prstGeom prst="cloudCallout">
            <a:avLst>
              <a:gd name="adj1" fmla="val -66101"/>
              <a:gd name="adj2" fmla="val -1662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45" name="CustomShape 1"/>
          <p:cNvSpPr/>
          <p:nvPr/>
        </p:nvSpPr>
        <p:spPr>
          <a:xfrm>
            <a:off x="360360" y="360360"/>
            <a:ext cx="602892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  <a:spcBef>
                <a:spcPts val="298"/>
              </a:spcBef>
            </a:pPr>
            <a:r>
              <a:rPr lang="sk-SK" sz="1200" b="1" strike="noStrike" spc="-1">
                <a:solidFill>
                  <a:srgbClr val="004493"/>
                </a:solidFill>
                <a:latin typeface="Trebuchet MS"/>
              </a:rPr>
              <a:t>MRS response to economic challenges: mobilizing and building support measures</a:t>
            </a:r>
            <a:endParaRPr lang="sk-SK" sz="1200" b="0" strike="noStrike" spc="-1">
              <a:latin typeface="Arial"/>
            </a:endParaRPr>
          </a:p>
        </p:txBody>
      </p:sp>
      <p:sp>
        <p:nvSpPr>
          <p:cNvPr id="146" name="CustomShape 2"/>
          <p:cNvSpPr/>
          <p:nvPr/>
        </p:nvSpPr>
        <p:spPr>
          <a:xfrm>
            <a:off x="251520" y="912240"/>
            <a:ext cx="864552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PA7 supported by PA9 as a leader of the </a:t>
            </a:r>
            <a:r>
              <a:rPr lang="en-US" sz="2000" b="1" strike="noStrike" spc="-1" dirty="0" err="1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Taske</a:t>
            </a:r>
            <a:r>
              <a:rPr lang="en-US" sz="2000" b="1" strike="noStrike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 Force on homeschooling</a:t>
            </a:r>
            <a:endParaRPr lang="sk-SK" sz="2000" b="0" strike="noStrike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sp>
        <p:nvSpPr>
          <p:cNvPr id="147" name="CustomShape 3"/>
          <p:cNvSpPr/>
          <p:nvPr/>
        </p:nvSpPr>
        <p:spPr>
          <a:xfrm>
            <a:off x="215516" y="1464120"/>
            <a:ext cx="8712968" cy="523222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95500"/>
          </a:bodyPr>
          <a:lstStyle/>
          <a:p>
            <a:pPr algn="just">
              <a:spcBef>
                <a:spcPts val="349"/>
              </a:spcBef>
            </a:pPr>
            <a:r>
              <a:rPr lang="en-US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has been done until now</a:t>
            </a:r>
            <a:endParaRPr lang="en-US" b="1" dirty="0"/>
          </a:p>
          <a:p>
            <a:pPr marL="285750" indent="-285750" algn="just">
              <a:spcBef>
                <a:spcPts val="349"/>
              </a:spcBef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2 meetings of task force took place with the technical support of Interact</a:t>
            </a:r>
          </a:p>
          <a:p>
            <a:pPr marL="285750" indent="-285750" algn="just">
              <a:spcBef>
                <a:spcPts val="349"/>
              </a:spcBef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PA7 together with PA9 drafted the template of the survey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(summer 2020)</a:t>
            </a:r>
          </a:p>
          <a:p>
            <a:pPr marL="285750" indent="-285750" algn="just">
              <a:spcBef>
                <a:spcPts val="349"/>
              </a:spcBef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official e-mail for stakeholders (in all </a:t>
            </a:r>
            <a:r>
              <a:rPr lang="en-US" b="1" dirty="0" err="1">
                <a:solidFill>
                  <a:schemeClr val="bg1">
                    <a:lumMod val="50000"/>
                  </a:schemeClr>
                </a:solidFill>
              </a:rPr>
              <a:t>macroregions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) was drafted and circulated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(September 2020)</a:t>
            </a:r>
          </a:p>
          <a:p>
            <a:pPr marL="285750" indent="-285750" algn="just">
              <a:spcBef>
                <a:spcPts val="349"/>
              </a:spcBef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official information was published at PA7 webpage and social media </a:t>
            </a:r>
            <a:br>
              <a:rPr lang="en-US" b="1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(September 2020)</a:t>
            </a:r>
          </a:p>
          <a:p>
            <a:pPr marL="285750" indent="-285750" algn="just">
              <a:spcBef>
                <a:spcPts val="349"/>
              </a:spcBef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DRC was asked for support with dissemination</a:t>
            </a:r>
          </a:p>
          <a:p>
            <a:pPr marL="285750" indent="-285750" algn="just">
              <a:spcBef>
                <a:spcPts val="349"/>
              </a:spcBef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DSP was asked for support with dissemination</a:t>
            </a:r>
          </a:p>
          <a:p>
            <a:pPr marL="285750" indent="-285750" algn="just">
              <a:spcBef>
                <a:spcPts val="349"/>
              </a:spcBef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EUSDR NCs and NC teams asked for support with dissemination</a:t>
            </a:r>
          </a:p>
          <a:p>
            <a:pPr algn="just">
              <a:spcBef>
                <a:spcPts val="349"/>
              </a:spcBef>
            </a:pPr>
            <a:endParaRPr lang="en-US" b="1" dirty="0"/>
          </a:p>
          <a:p>
            <a:pPr marL="285750" indent="-285750" algn="just">
              <a:spcBef>
                <a:spcPts val="349"/>
              </a:spcBef>
              <a:buFont typeface="Arial" panose="020B0604020202020204" pitchFamily="34" charset="0"/>
              <a:buChar char="•"/>
            </a:pPr>
            <a:r>
              <a:rPr lang="en-US" b="1" dirty="0"/>
              <a:t>deadline to collect best practices: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15 November 2020</a:t>
            </a:r>
          </a:p>
          <a:p>
            <a:pPr algn="just"/>
            <a:r>
              <a:rPr lang="en-US" dirty="0"/>
              <a:t> </a:t>
            </a:r>
          </a:p>
          <a:p>
            <a:pPr>
              <a:spcBef>
                <a:spcPts val="349"/>
              </a:spcBef>
            </a:pPr>
            <a:endParaRPr lang="sk-SK" dirty="0"/>
          </a:p>
          <a:p>
            <a:pPr marL="342900" indent="-342900">
              <a:lnSpc>
                <a:spcPct val="100000"/>
              </a:lnSpc>
              <a:spcBef>
                <a:spcPts val="349"/>
              </a:spcBef>
              <a:buFont typeface="Arial" panose="020B0604020202020204" pitchFamily="34" charset="0"/>
              <a:buChar char="•"/>
            </a:pPr>
            <a:endParaRPr lang="sk-SK" b="0" strike="noStrike" spc="-1" dirty="0">
              <a:latin typeface="Arial"/>
            </a:endParaRPr>
          </a:p>
        </p:txBody>
      </p:sp>
      <p:sp>
        <p:nvSpPr>
          <p:cNvPr id="2" name="BlokTextu 1">
            <a:extLst>
              <a:ext uri="{FF2B5EF4-FFF2-40B4-BE49-F238E27FC236}">
                <a16:creationId xmlns:a16="http://schemas.microsoft.com/office/drawing/2014/main" id="{91B40819-D7D6-4411-83C9-11FB101B0C51}"/>
              </a:ext>
            </a:extLst>
          </p:cNvPr>
          <p:cNvSpPr txBox="1"/>
          <p:nvPr/>
        </p:nvSpPr>
        <p:spPr>
          <a:xfrm>
            <a:off x="3710338" y="5484251"/>
            <a:ext cx="4896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Condensed" panose="020B0502040204020203" pitchFamily="34" charset="0"/>
              </a:rPr>
              <a:t>May you still have suggestions which institution(s) could be approached to share their good practice, please do not hesitate to let us know!</a:t>
            </a:r>
            <a:endParaRPr lang="sk-SK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Condensed" panose="020B0502040204020203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B74FCC93-7887-419F-87A5-860D537573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107" y="3815644"/>
            <a:ext cx="1535137" cy="1578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170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CustomShape 1"/>
          <p:cNvSpPr/>
          <p:nvPr/>
        </p:nvSpPr>
        <p:spPr>
          <a:xfrm>
            <a:off x="360360" y="360360"/>
            <a:ext cx="602892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  <a:spcBef>
                <a:spcPts val="298"/>
              </a:spcBef>
            </a:pPr>
            <a:r>
              <a:rPr lang="sk-SK" sz="1200" b="1" strike="noStrike" spc="-1">
                <a:solidFill>
                  <a:srgbClr val="004493"/>
                </a:solidFill>
                <a:latin typeface="Trebuchet MS"/>
              </a:rPr>
              <a:t>MRS response to economic challenges: mobilizing and building support measures</a:t>
            </a:r>
            <a:endParaRPr lang="sk-SK" sz="1200" b="0" strike="noStrike" spc="-1">
              <a:latin typeface="Arial"/>
            </a:endParaRPr>
          </a:p>
        </p:txBody>
      </p:sp>
      <p:sp>
        <p:nvSpPr>
          <p:cNvPr id="146" name="CustomShape 2"/>
          <p:cNvSpPr/>
          <p:nvPr/>
        </p:nvSpPr>
        <p:spPr>
          <a:xfrm>
            <a:off x="251520" y="819524"/>
            <a:ext cx="8537040" cy="370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en-US" b="1" spc="-1" dirty="0">
                <a:solidFill>
                  <a:srgbClr val="0044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Finalized template</a:t>
            </a:r>
            <a:endParaRPr lang="sk-SK" b="0" strike="noStrike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pic>
        <p:nvPicPr>
          <p:cNvPr id="2" name="Obrázok 1">
            <a:extLst>
              <a:ext uri="{FF2B5EF4-FFF2-40B4-BE49-F238E27FC236}">
                <a16:creationId xmlns:a16="http://schemas.microsoft.com/office/drawing/2014/main" id="{928F4A02-5E01-41AD-80C6-EB2AD00D3D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704" t="14660" r="16075" b="9988"/>
          <a:stretch/>
        </p:blipFill>
        <p:spPr>
          <a:xfrm>
            <a:off x="107484" y="1124744"/>
            <a:ext cx="8929032" cy="5547596"/>
          </a:xfrm>
          <a:prstGeom prst="rect">
            <a:avLst/>
          </a:prstGeom>
        </p:spPr>
      </p:pic>
      <p:sp>
        <p:nvSpPr>
          <p:cNvPr id="3" name="Obdĺžnik: zaoblené rohy 2">
            <a:extLst>
              <a:ext uri="{FF2B5EF4-FFF2-40B4-BE49-F238E27FC236}">
                <a16:creationId xmlns:a16="http://schemas.microsoft.com/office/drawing/2014/main" id="{D2ED0F3C-FDCB-4BCE-BFE0-F41FC389E649}"/>
              </a:ext>
            </a:extLst>
          </p:cNvPr>
          <p:cNvSpPr/>
          <p:nvPr/>
        </p:nvSpPr>
        <p:spPr>
          <a:xfrm>
            <a:off x="144036" y="6480549"/>
            <a:ext cx="8892480" cy="36036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More info: </a:t>
            </a:r>
            <a:r>
              <a:rPr lang="en-US" sz="1300" dirty="0">
                <a:solidFill>
                  <a:srgbClr val="00206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https://knowledgesociety.danube-region.eu/pa7-as-a-leader-of-the-mrs-task-force-on-digital-education/</a:t>
            </a:r>
            <a:endParaRPr lang="en-US" sz="13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9789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1530</TotalTime>
  <Words>1706</Words>
  <Application>Microsoft Office PowerPoint</Application>
  <PresentationFormat>Prezentácia na obrazovke (4:3)</PresentationFormat>
  <Paragraphs>186</Paragraphs>
  <Slides>21</Slides>
  <Notes>20</Notes>
  <HiddenSlides>0</HiddenSlides>
  <MMClips>0</MMClips>
  <ScaleCrop>false</ScaleCrop>
  <HeadingPairs>
    <vt:vector size="6" baseType="variant">
      <vt:variant>
        <vt:lpstr>Použité písma</vt:lpstr>
      </vt:variant>
      <vt:variant>
        <vt:i4>10</vt:i4>
      </vt:variant>
      <vt:variant>
        <vt:lpstr>Motív</vt:lpstr>
      </vt:variant>
      <vt:variant>
        <vt:i4>3</vt:i4>
      </vt:variant>
      <vt:variant>
        <vt:lpstr>Nadpisy snímok</vt:lpstr>
      </vt:variant>
      <vt:variant>
        <vt:i4>21</vt:i4>
      </vt:variant>
    </vt:vector>
  </HeadingPairs>
  <TitlesOfParts>
    <vt:vector size="34" baseType="lpstr">
      <vt:lpstr>Arial</vt:lpstr>
      <vt:lpstr>Bahnschrift SemiCondensed</vt:lpstr>
      <vt:lpstr>Bookman Old Style</vt:lpstr>
      <vt:lpstr>Calibri</vt:lpstr>
      <vt:lpstr>Cambria</vt:lpstr>
      <vt:lpstr>Gill Sans MT</vt:lpstr>
      <vt:lpstr>Symbol</vt:lpstr>
      <vt:lpstr>Times New Roman</vt:lpstr>
      <vt:lpstr>Trebuchet MS</vt:lpstr>
      <vt:lpstr>Wingdings</vt:lpstr>
      <vt:lpstr>Office Theme</vt:lpstr>
      <vt:lpstr>Office Theme</vt:lpstr>
      <vt:lpstr>Office Theme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Up-date of PA7 Tagets discussion</dc:title>
  <dc:creator>Szüdi Jaroslava</dc:creator>
  <cp:lastModifiedBy>ari sz</cp:lastModifiedBy>
  <cp:revision>500</cp:revision>
  <cp:lastPrinted>2019-01-21T15:16:01Z</cp:lastPrinted>
  <dcterms:created xsi:type="dcterms:W3CDTF">2015-12-01T15:20:12Z</dcterms:created>
  <dcterms:modified xsi:type="dcterms:W3CDTF">2020-11-09T09:33:45Z</dcterms:modified>
  <dc:language>sk-SK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Prezentácia na obrazovke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10</vt:i4>
  </property>
</Properties>
</file>